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52"/>
  </p:notesMasterIdLst>
  <p:sldIdLst>
    <p:sldId id="297" r:id="rId2"/>
    <p:sldId id="296" r:id="rId3"/>
    <p:sldId id="256" r:id="rId4"/>
    <p:sldId id="305" r:id="rId5"/>
    <p:sldId id="257" r:id="rId6"/>
    <p:sldId id="258" r:id="rId7"/>
    <p:sldId id="259" r:id="rId8"/>
    <p:sldId id="260" r:id="rId9"/>
    <p:sldId id="298" r:id="rId10"/>
    <p:sldId id="299" r:id="rId11"/>
    <p:sldId id="300" r:id="rId12"/>
    <p:sldId id="301" r:id="rId13"/>
    <p:sldId id="262" r:id="rId14"/>
    <p:sldId id="304" r:id="rId15"/>
    <p:sldId id="306" r:id="rId16"/>
    <p:sldId id="303" r:id="rId17"/>
    <p:sldId id="307" r:id="rId18"/>
    <p:sldId id="263" r:id="rId19"/>
    <p:sldId id="264" r:id="rId20"/>
    <p:sldId id="265" r:id="rId21"/>
    <p:sldId id="266" r:id="rId22"/>
    <p:sldId id="267" r:id="rId23"/>
    <p:sldId id="268" r:id="rId24"/>
    <p:sldId id="269" r:id="rId25"/>
    <p:sldId id="270" r:id="rId26"/>
    <p:sldId id="271" r:id="rId27"/>
    <p:sldId id="272" r:id="rId28"/>
    <p:sldId id="273" r:id="rId29"/>
    <p:sldId id="274" r:id="rId30"/>
    <p:sldId id="275" r:id="rId31"/>
    <p:sldId id="276" r:id="rId32"/>
    <p:sldId id="277" r:id="rId33"/>
    <p:sldId id="278" r:id="rId34"/>
    <p:sldId id="279" r:id="rId35"/>
    <p:sldId id="280" r:id="rId36"/>
    <p:sldId id="281" r:id="rId37"/>
    <p:sldId id="282" r:id="rId38"/>
    <p:sldId id="283" r:id="rId39"/>
    <p:sldId id="284" r:id="rId40"/>
    <p:sldId id="285" r:id="rId41"/>
    <p:sldId id="286" r:id="rId42"/>
    <p:sldId id="287" r:id="rId43"/>
    <p:sldId id="288" r:id="rId44"/>
    <p:sldId id="289" r:id="rId45"/>
    <p:sldId id="290" r:id="rId46"/>
    <p:sldId id="291" r:id="rId47"/>
    <p:sldId id="292" r:id="rId48"/>
    <p:sldId id="293" r:id="rId49"/>
    <p:sldId id="294" r:id="rId50"/>
    <p:sldId id="295" r:id="rId5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5250" autoAdjust="0"/>
  </p:normalViewPr>
  <p:slideViewPr>
    <p:cSldViewPr snapToGrid="0">
      <p:cViewPr varScale="1">
        <p:scale>
          <a:sx n="42" d="100"/>
          <a:sy n="42" d="100"/>
        </p:scale>
        <p:origin x="948" y="42"/>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IN"/>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47F191B-4C7F-4EDA-BE4E-9783F4572B0D}" type="datetimeFigureOut">
              <a:rPr lang="en-IN" smtClean="0"/>
              <a:pPr/>
              <a:t>30-01-2021</a:t>
            </a:fld>
            <a:endParaRPr lang="en-IN"/>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IN"/>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IN"/>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D14EAF8-8E5E-4E05-91FF-4622BC84696C}" type="slidenum">
              <a:rPr lang="en-IN" smtClean="0"/>
              <a:pPr/>
              <a:t>‹#›</a:t>
            </a:fld>
            <a:endParaRPr lang="en-IN"/>
          </a:p>
        </p:txBody>
      </p:sp>
    </p:spTree>
    <p:extLst>
      <p:ext uri="{BB962C8B-B14F-4D97-AF65-F5344CB8AC3E}">
        <p14:creationId xmlns:p14="http://schemas.microsoft.com/office/powerpoint/2010/main" val="133351689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5"/>
          </p:nvPr>
        </p:nvSpPr>
        <p:spPr/>
        <p:txBody>
          <a:bodyPr/>
          <a:lstStyle/>
          <a:p>
            <a:fld id="{6D14EAF8-8E5E-4E05-91FF-4622BC84696C}" type="slidenum">
              <a:rPr lang="en-IN" smtClean="0"/>
              <a:pPr/>
              <a:t>39</a:t>
            </a:fld>
            <a:endParaRPr lang="en-IN"/>
          </a:p>
        </p:txBody>
      </p:sp>
    </p:spTree>
    <p:extLst>
      <p:ext uri="{BB962C8B-B14F-4D97-AF65-F5344CB8AC3E}">
        <p14:creationId xmlns:p14="http://schemas.microsoft.com/office/powerpoint/2010/main" val="113213001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DEEC18C8-DD1F-4F76-9C16-DEBB5CE850EB}" type="datetime1">
              <a:rPr lang="en-US" smtClean="0"/>
              <a:pPr/>
              <a:t>1/30/2021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03525AC-ABD4-454B-A2D2-102798FD24A4}" type="datetime1">
              <a:rPr lang="en-US" smtClean="0"/>
              <a:pPr/>
              <a:t>1/30/2021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9BD465B-2C4C-4714-94E8-F0ECAB497498}" type="datetime1">
              <a:rPr lang="en-US" smtClean="0"/>
              <a:pPr/>
              <a:t>1/30/2021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38F0874E-42BD-468F-83CE-0213A69CBA21}" type="datetime1">
              <a:rPr lang="en-US" smtClean="0"/>
              <a:pPr/>
              <a:t>1/30/2021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5F1B24DF-0CFF-4A31-A747-E6B7CE0A2F46}" type="datetime1">
              <a:rPr lang="en-US" smtClean="0"/>
              <a:pPr/>
              <a:t>1/30/2021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7A70C226-5A85-4A10-9421-8D8861BC97EC}" type="datetime1">
              <a:rPr lang="en-US" smtClean="0"/>
              <a:pPr/>
              <a:t>1/30/2021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6CE8A12-7974-482B-9857-EF052CC5EAD7}" type="datetime1">
              <a:rPr lang="en-US" smtClean="0"/>
              <a:pPr/>
              <a:t>1/30/2021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2156C7B-71E3-4145-ABB5-3729027B600B}" type="datetime1">
              <a:rPr lang="en-US" smtClean="0"/>
              <a:pPr/>
              <a:t>1/30/2021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F7BFBF-48B1-4C9C-8155-C9B75C22D089}" type="datetime1">
              <a:rPr lang="en-US" smtClean="0"/>
              <a:pPr/>
              <a:t>1/30/2021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C40980A-934B-4BFF-906E-7E84821393D6}" type="datetime1">
              <a:rPr lang="en-US" smtClean="0"/>
              <a:pPr/>
              <a:t>1/30/2021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758BDEC0-600A-4C5E-9DE9-512B265C905B}" type="datetime1">
              <a:rPr lang="en-US" smtClean="0"/>
              <a:pPr/>
              <a:t>1/30/2021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CEF865A-E030-42EA-8E34-2E6C6737EB49}" type="datetime1">
              <a:rPr lang="en-US" smtClean="0"/>
              <a:pPr/>
              <a:t>1/30/2021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7E272801-6761-4AD1-A756-483C480C29B5}" type="datetime1">
              <a:rPr lang="en-US" smtClean="0"/>
              <a:pPr/>
              <a:t>1/30/2021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5C19723-FA80-4886-A506-F95E095EC03A}" type="datetime1">
              <a:rPr lang="en-US" smtClean="0"/>
              <a:pPr/>
              <a:t>1/30/2021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0F1D91C-527A-4AC2-AEE4-614A1B801A1F}" type="datetime1">
              <a:rPr lang="en-US" smtClean="0"/>
              <a:pPr/>
              <a:t>1/30/2021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AF7E2A5-4F9A-4701-A7AB-DEFF2002C84B}" type="datetime1">
              <a:rPr lang="en-US" smtClean="0"/>
              <a:pPr/>
              <a:t>1/30/2021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157"/>
            <a:ext cx="2356674" cy="6853096"/>
            <a:chOff x="6627813" y="195610"/>
            <a:chExt cx="1952625" cy="5678141"/>
          </a:xfrm>
        </p:grpSpPr>
        <p:sp>
          <p:nvSpPr>
            <p:cNvPr id="11" name="Freeform 27"/>
            <p:cNvSpPr/>
            <p:nvPr/>
          </p:nvSpPr>
          <p:spPr bwMode="auto">
            <a:xfrm>
              <a:off x="6627813" y="195610"/>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70E410EF-E0D2-42B4-92CA-447E1CE6A6CF}" type="datetime1">
              <a:rPr lang="en-US" smtClean="0"/>
              <a:pPr/>
              <a:t>1/30/2021</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2" r:id="rId12"/>
    <p:sldLayoutId id="2147483663" r:id="rId13"/>
    <p:sldLayoutId id="2147483664" r:id="rId14"/>
    <p:sldLayoutId id="2147483658" r:id="rId15"/>
    <p:sldLayoutId id="2147483659" r:id="rId16"/>
  </p:sldLayoutIdLst>
  <p:hf hdr="0" ftr="0" dt="0"/>
  <p:txStyles>
    <p:titleStyle>
      <a:lvl1pPr algn="l" defTabSz="457200" rtl="0" eaLnBrk="1" latinLnBrk="0" hangingPunct="1">
        <a:spcBef>
          <a:spcPct val="0"/>
        </a:spcBef>
        <a:buNone/>
        <a:defRPr sz="3600" kern="1200">
          <a:solidFill>
            <a:schemeClr val="accent2">
              <a:lumMod val="7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a:extLst>
              <a:ext uri="{FF2B5EF4-FFF2-40B4-BE49-F238E27FC236}">
                <a16:creationId xmlns:a16="http://schemas.microsoft.com/office/drawing/2014/main" id="{6C5D417F-DAE8-4382-AEA0-DF3439727DF1}"/>
              </a:ext>
            </a:extLst>
          </p:cNvPr>
          <p:cNvSpPr>
            <a:spLocks noGrp="1"/>
          </p:cNvSpPr>
          <p:nvPr>
            <p:ph idx="1"/>
          </p:nvPr>
        </p:nvSpPr>
        <p:spPr>
          <a:xfrm>
            <a:off x="1660849" y="0"/>
            <a:ext cx="10350080" cy="6755363"/>
          </a:xfrm>
        </p:spPr>
        <p:txBody>
          <a:bodyPr/>
          <a:lstStyle/>
          <a:p>
            <a:endParaRPr lang="en-IN" dirty="0"/>
          </a:p>
          <a:p>
            <a:endParaRPr lang="en-IN" dirty="0"/>
          </a:p>
          <a:p>
            <a:pPr marL="0" indent="0">
              <a:buNone/>
            </a:pPr>
            <a:endParaRPr lang="en-IN" dirty="0"/>
          </a:p>
          <a:p>
            <a:pPr marL="0" indent="0">
              <a:buNone/>
            </a:pPr>
            <a:endParaRPr lang="en-IN" dirty="0"/>
          </a:p>
          <a:p>
            <a:pPr marL="0" indent="0">
              <a:buNone/>
            </a:pPr>
            <a:endParaRPr lang="en-IN" dirty="0"/>
          </a:p>
          <a:p>
            <a:pPr marL="0" indent="0">
              <a:buNone/>
            </a:pPr>
            <a:r>
              <a:rPr lang="en-IN" sz="4400" dirty="0">
                <a:latin typeface="Arial Black" panose="020B0A04020102020204" pitchFamily="34" charset="0"/>
              </a:rPr>
              <a:t>                </a:t>
            </a:r>
            <a:r>
              <a:rPr lang="en-IN" sz="4400" dirty="0">
                <a:solidFill>
                  <a:srgbClr val="FF0000"/>
                </a:solidFill>
                <a:latin typeface="Arial Black" panose="020B0A04020102020204" pitchFamily="34" charset="0"/>
              </a:rPr>
              <a:t>BIOASSAY</a:t>
            </a:r>
          </a:p>
        </p:txBody>
      </p:sp>
      <p:pic>
        <p:nvPicPr>
          <p:cNvPr id="6" name="Picture 5">
            <a:extLst>
              <a:ext uri="{FF2B5EF4-FFF2-40B4-BE49-F238E27FC236}">
                <a16:creationId xmlns:a16="http://schemas.microsoft.com/office/drawing/2014/main" id="{A676F5A9-0D9A-4E51-830F-5601DEED2E40}"/>
              </a:ext>
            </a:extLst>
          </p:cNvPr>
          <p:cNvPicPr>
            <a:picLocks noChangeAspect="1"/>
          </p:cNvPicPr>
          <p:nvPr/>
        </p:nvPicPr>
        <p:blipFill>
          <a:blip r:embed="rId2"/>
          <a:stretch>
            <a:fillRect/>
          </a:stretch>
        </p:blipFill>
        <p:spPr>
          <a:xfrm>
            <a:off x="1875453" y="926248"/>
            <a:ext cx="1351384" cy="1351384"/>
          </a:xfrm>
          <a:prstGeom prst="rect">
            <a:avLst/>
          </a:prstGeom>
        </p:spPr>
      </p:pic>
      <p:pic>
        <p:nvPicPr>
          <p:cNvPr id="2" name="Picture 1">
            <a:extLst>
              <a:ext uri="{FF2B5EF4-FFF2-40B4-BE49-F238E27FC236}">
                <a16:creationId xmlns:a16="http://schemas.microsoft.com/office/drawing/2014/main" id="{F6E97ABD-111E-4B54-B00A-BA7036BD9B29}"/>
              </a:ext>
            </a:extLst>
          </p:cNvPr>
          <p:cNvPicPr>
            <a:picLocks noChangeAspect="1"/>
          </p:cNvPicPr>
          <p:nvPr/>
        </p:nvPicPr>
        <p:blipFill>
          <a:blip r:embed="rId3"/>
          <a:stretch>
            <a:fillRect/>
          </a:stretch>
        </p:blipFill>
        <p:spPr>
          <a:xfrm>
            <a:off x="9907742" y="815927"/>
            <a:ext cx="1547137" cy="1748936"/>
          </a:xfrm>
          <a:prstGeom prst="rect">
            <a:avLst/>
          </a:prstGeom>
        </p:spPr>
      </p:pic>
      <p:sp>
        <p:nvSpPr>
          <p:cNvPr id="3" name="Rectangle 2">
            <a:extLst>
              <a:ext uri="{FF2B5EF4-FFF2-40B4-BE49-F238E27FC236}">
                <a16:creationId xmlns:a16="http://schemas.microsoft.com/office/drawing/2014/main" id="{94AA3C7C-F5DF-42F3-B6D8-8F6EDD410FD9}"/>
              </a:ext>
            </a:extLst>
          </p:cNvPr>
          <p:cNvSpPr/>
          <p:nvPr/>
        </p:nvSpPr>
        <p:spPr>
          <a:xfrm>
            <a:off x="3047999" y="279917"/>
            <a:ext cx="7178351" cy="646331"/>
          </a:xfrm>
          <a:prstGeom prst="rect">
            <a:avLst/>
          </a:prstGeom>
        </p:spPr>
        <p:txBody>
          <a:bodyPr wrap="square">
            <a:spAutoFit/>
          </a:bodyPr>
          <a:lstStyle/>
          <a:p>
            <a:r>
              <a:rPr lang="en-US" b="1" dirty="0"/>
              <a:t> SETH GOVIND RAGUNATH SABLE COLLEGE OF PHARMACY </a:t>
            </a:r>
          </a:p>
          <a:p>
            <a:r>
              <a:rPr lang="en-US" b="1" dirty="0"/>
              <a:t>                                           SASWAD</a:t>
            </a:r>
            <a:endParaRPr lang="en-IN" dirty="0"/>
          </a:p>
        </p:txBody>
      </p:sp>
      <p:sp>
        <p:nvSpPr>
          <p:cNvPr id="4" name="Slide Number Placeholder 3">
            <a:extLst>
              <a:ext uri="{FF2B5EF4-FFF2-40B4-BE49-F238E27FC236}">
                <a16:creationId xmlns:a16="http://schemas.microsoft.com/office/drawing/2014/main" id="{6968CB2A-0BF9-4C69-A752-5C864D124CE5}"/>
              </a:ext>
            </a:extLst>
          </p:cNvPr>
          <p:cNvSpPr>
            <a:spLocks noGrp="1"/>
          </p:cNvSpPr>
          <p:nvPr>
            <p:ph type="sldNum" sz="quarter" idx="12"/>
          </p:nvPr>
        </p:nvSpPr>
        <p:spPr/>
        <p:txBody>
          <a:bodyPr/>
          <a:lstStyle/>
          <a:p>
            <a:fld id="{D57F1E4F-1CFF-5643-939E-217C01CDF565}" type="slidenum">
              <a:rPr lang="en-US" smtClean="0"/>
              <a:pPr/>
              <a:t>1</a:t>
            </a:fld>
            <a:endParaRPr lang="en-US" dirty="0"/>
          </a:p>
        </p:txBody>
      </p:sp>
      <p:sp>
        <p:nvSpPr>
          <p:cNvPr id="9" name="TextBox 8"/>
          <p:cNvSpPr txBox="1"/>
          <p:nvPr/>
        </p:nvSpPr>
        <p:spPr>
          <a:xfrm>
            <a:off x="3762072" y="3466531"/>
            <a:ext cx="6145670" cy="2062103"/>
          </a:xfrm>
          <a:prstGeom prst="rect">
            <a:avLst/>
          </a:prstGeom>
          <a:noFill/>
        </p:spPr>
        <p:txBody>
          <a:bodyPr wrap="square" rtlCol="0">
            <a:spAutoFit/>
          </a:bodyPr>
          <a:lstStyle/>
          <a:p>
            <a:pPr algn="ctr"/>
            <a:r>
              <a:rPr lang="en-US" sz="3200" b="1" dirty="0" err="1" smtClean="0">
                <a:latin typeface="Times New Roman" pitchFamily="18" charset="0"/>
                <a:cs typeface="Times New Roman" pitchFamily="18" charset="0"/>
              </a:rPr>
              <a:t>Mrs.Pradnya</a:t>
            </a:r>
            <a:r>
              <a:rPr lang="en-US" sz="3200" b="1" dirty="0" smtClean="0">
                <a:latin typeface="Times New Roman" pitchFamily="18" charset="0"/>
                <a:cs typeface="Times New Roman" pitchFamily="18" charset="0"/>
              </a:rPr>
              <a:t> </a:t>
            </a:r>
            <a:r>
              <a:rPr lang="en-US" sz="3200" b="1" dirty="0" err="1" smtClean="0">
                <a:latin typeface="Times New Roman" pitchFamily="18" charset="0"/>
                <a:cs typeface="Times New Roman" pitchFamily="18" charset="0"/>
              </a:rPr>
              <a:t>Nilesh</a:t>
            </a:r>
            <a:r>
              <a:rPr lang="en-US" sz="3200" b="1" dirty="0" smtClean="0">
                <a:latin typeface="Times New Roman" pitchFamily="18" charset="0"/>
                <a:cs typeface="Times New Roman" pitchFamily="18" charset="0"/>
              </a:rPr>
              <a:t> </a:t>
            </a:r>
            <a:r>
              <a:rPr lang="en-US" sz="3200" b="1" dirty="0" err="1" smtClean="0">
                <a:latin typeface="Times New Roman" pitchFamily="18" charset="0"/>
                <a:cs typeface="Times New Roman" pitchFamily="18" charset="0"/>
              </a:rPr>
              <a:t>Jagtap</a:t>
            </a:r>
            <a:endParaRPr lang="en-US" sz="3200" b="1" dirty="0" smtClean="0">
              <a:latin typeface="Times New Roman" pitchFamily="18" charset="0"/>
              <a:cs typeface="Times New Roman" pitchFamily="18" charset="0"/>
            </a:endParaRPr>
          </a:p>
          <a:p>
            <a:pPr algn="ctr"/>
            <a:r>
              <a:rPr lang="en-US" sz="3200" b="1" dirty="0" smtClean="0">
                <a:latin typeface="Times New Roman" pitchFamily="18" charset="0"/>
                <a:cs typeface="Times New Roman" pitchFamily="18" charset="0"/>
              </a:rPr>
              <a:t>HOD &amp; Assistant Professor </a:t>
            </a:r>
          </a:p>
          <a:p>
            <a:pPr algn="ctr"/>
            <a:r>
              <a:rPr lang="en-US" sz="3200" b="1" dirty="0" smtClean="0">
                <a:latin typeface="Times New Roman" pitchFamily="18" charset="0"/>
                <a:cs typeface="Times New Roman" pitchFamily="18" charset="0"/>
              </a:rPr>
              <a:t>PDEA’s SGRS College of Pharmacy, </a:t>
            </a:r>
            <a:r>
              <a:rPr lang="en-US" sz="3200" b="1" dirty="0" err="1" smtClean="0">
                <a:latin typeface="Times New Roman" pitchFamily="18" charset="0"/>
                <a:cs typeface="Times New Roman" pitchFamily="18" charset="0"/>
              </a:rPr>
              <a:t>Saswad</a:t>
            </a:r>
            <a:endParaRPr lang="en-US" sz="3200" b="1" dirty="0">
              <a:latin typeface="Times New Roman" pitchFamily="18" charset="0"/>
              <a:cs typeface="Times New Roman" pitchFamily="18" charset="0"/>
            </a:endParaRPr>
          </a:p>
        </p:txBody>
      </p:sp>
    </p:spTree>
    <p:extLst>
      <p:ext uri="{BB962C8B-B14F-4D97-AF65-F5344CB8AC3E}">
        <p14:creationId xmlns:p14="http://schemas.microsoft.com/office/powerpoint/2010/main" val="100926163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D57F1E4F-1CFF-5643-939E-217C01CDF565}" type="slidenum">
              <a:rPr lang="en-US" smtClean="0"/>
              <a:pPr/>
              <a:t>10</a:t>
            </a:fld>
            <a:endParaRPr lang="en-US" dirty="0"/>
          </a:p>
        </p:txBody>
      </p:sp>
      <p:sp>
        <p:nvSpPr>
          <p:cNvPr id="64514" name="AutoShape 2" descr="Bioassay techniques"/>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US"/>
          </a:p>
        </p:txBody>
      </p:sp>
      <p:pic>
        <p:nvPicPr>
          <p:cNvPr id="64518" name="Picture 6" descr="Bioassay ppt by dr sumit"/>
          <p:cNvPicPr>
            <a:picLocks noChangeAspect="1" noChangeArrowheads="1"/>
          </p:cNvPicPr>
          <p:nvPr/>
        </p:nvPicPr>
        <p:blipFill>
          <a:blip r:embed="rId2"/>
          <a:srcRect/>
          <a:stretch>
            <a:fillRect/>
          </a:stretch>
        </p:blipFill>
        <p:spPr bwMode="auto">
          <a:xfrm>
            <a:off x="1316425" y="0"/>
            <a:ext cx="10875576" cy="6857999"/>
          </a:xfrm>
          <a:prstGeom prst="rect">
            <a:avLst/>
          </a:prstGeom>
          <a:noFill/>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D57F1E4F-1CFF-5643-939E-217C01CDF565}" type="slidenum">
              <a:rPr lang="en-US" smtClean="0"/>
              <a:pPr/>
              <a:t>11</a:t>
            </a:fld>
            <a:endParaRPr lang="en-US" dirty="0"/>
          </a:p>
        </p:txBody>
      </p:sp>
      <p:pic>
        <p:nvPicPr>
          <p:cNvPr id="65538" name="Picture 2" descr="Bioassays praveen tk"/>
          <p:cNvPicPr>
            <a:picLocks noChangeAspect="1" noChangeArrowheads="1"/>
          </p:cNvPicPr>
          <p:nvPr/>
        </p:nvPicPr>
        <p:blipFill>
          <a:blip r:embed="rId2"/>
          <a:srcRect/>
          <a:stretch>
            <a:fillRect/>
          </a:stretch>
        </p:blipFill>
        <p:spPr bwMode="auto">
          <a:xfrm>
            <a:off x="1474839" y="0"/>
            <a:ext cx="10717161" cy="6858000"/>
          </a:xfrm>
          <a:prstGeom prst="rect">
            <a:avLst/>
          </a:prstGeom>
          <a:noFill/>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D57F1E4F-1CFF-5643-939E-217C01CDF565}" type="slidenum">
              <a:rPr lang="en-US" smtClean="0"/>
              <a:pPr/>
              <a:t>12</a:t>
            </a:fld>
            <a:endParaRPr lang="en-US" dirty="0"/>
          </a:p>
        </p:txBody>
      </p:sp>
      <p:pic>
        <p:nvPicPr>
          <p:cNvPr id="66562" name="Picture 2" descr="Bioassay ppt by dr sumit"/>
          <p:cNvPicPr>
            <a:picLocks noChangeAspect="1" noChangeArrowheads="1"/>
          </p:cNvPicPr>
          <p:nvPr/>
        </p:nvPicPr>
        <p:blipFill>
          <a:blip r:embed="rId2"/>
          <a:srcRect/>
          <a:stretch>
            <a:fillRect/>
          </a:stretch>
        </p:blipFill>
        <p:spPr bwMode="auto">
          <a:xfrm>
            <a:off x="0" y="1"/>
            <a:ext cx="7223760" cy="6857999"/>
          </a:xfrm>
          <a:prstGeom prst="rect">
            <a:avLst/>
          </a:prstGeom>
          <a:noFill/>
        </p:spPr>
      </p:pic>
      <p:pic>
        <p:nvPicPr>
          <p:cNvPr id="66564" name="Picture 4" descr="Principles &amp; types of bioassay"/>
          <p:cNvPicPr>
            <a:picLocks noChangeAspect="1" noChangeArrowheads="1"/>
          </p:cNvPicPr>
          <p:nvPr/>
        </p:nvPicPr>
        <p:blipFill>
          <a:blip r:embed="rId3"/>
          <a:srcRect/>
          <a:stretch>
            <a:fillRect/>
          </a:stretch>
        </p:blipFill>
        <p:spPr bwMode="auto">
          <a:xfrm>
            <a:off x="5897880" y="0"/>
            <a:ext cx="6294120" cy="6858000"/>
          </a:xfrm>
          <a:prstGeom prst="rect">
            <a:avLst/>
          </a:prstGeom>
          <a:noFill/>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CB1273B-3A68-4A3A-9284-793931737894}"/>
              </a:ext>
            </a:extLst>
          </p:cNvPr>
          <p:cNvSpPr>
            <a:spLocks noGrp="1"/>
          </p:cNvSpPr>
          <p:nvPr>
            <p:ph idx="1"/>
          </p:nvPr>
        </p:nvSpPr>
        <p:spPr>
          <a:xfrm>
            <a:off x="2024743" y="391886"/>
            <a:ext cx="9694506" cy="6316824"/>
          </a:xfrm>
        </p:spPr>
        <p:txBody>
          <a:bodyPr/>
          <a:lstStyle/>
          <a:p>
            <a:pPr marL="0" indent="0">
              <a:buNone/>
            </a:pPr>
            <a:endParaRPr lang="en-IN" dirty="0">
              <a:latin typeface="Arial Black" panose="020B0A04020102020204" pitchFamily="34" charset="0"/>
            </a:endParaRPr>
          </a:p>
          <a:p>
            <a:pPr marL="0" indent="0">
              <a:buNone/>
            </a:pPr>
            <a:r>
              <a:rPr lang="en-IN" sz="2400" dirty="0">
                <a:latin typeface="Arial Black" panose="020B0A04020102020204" pitchFamily="34" charset="0"/>
              </a:rPr>
              <a:t>Multiplication point Assay </a:t>
            </a:r>
          </a:p>
          <a:p>
            <a:pPr>
              <a:buFont typeface="Arial" panose="020B0604020202020204" pitchFamily="34" charset="0"/>
              <a:buChar char="•"/>
            </a:pPr>
            <a:r>
              <a:rPr lang="en-IN" sz="2400" dirty="0">
                <a:latin typeface="Arial" panose="020B0604020202020204" pitchFamily="34" charset="0"/>
                <a:cs typeface="Arial" panose="020B0604020202020204" pitchFamily="34" charset="0"/>
              </a:rPr>
              <a:t>Three point method – </a:t>
            </a:r>
          </a:p>
          <a:p>
            <a:pPr marL="0" indent="0">
              <a:buNone/>
            </a:pPr>
            <a:r>
              <a:rPr lang="en-IN" sz="2400" dirty="0">
                <a:latin typeface="Arial" panose="020B0604020202020204" pitchFamily="34" charset="0"/>
                <a:cs typeface="Arial" panose="020B0604020202020204" pitchFamily="34" charset="0"/>
              </a:rPr>
              <a:t>      2 dose of standard + 1 dose of test </a:t>
            </a:r>
          </a:p>
          <a:p>
            <a:pPr>
              <a:buFont typeface="Arial" panose="020B0604020202020204" pitchFamily="34" charset="0"/>
              <a:buChar char="•"/>
            </a:pPr>
            <a:r>
              <a:rPr lang="en-IN" sz="2400" dirty="0">
                <a:latin typeface="Arial" panose="020B0604020202020204" pitchFamily="34" charset="0"/>
                <a:cs typeface="Arial" panose="020B0604020202020204" pitchFamily="34" charset="0"/>
              </a:rPr>
              <a:t>Four point method –</a:t>
            </a:r>
          </a:p>
          <a:p>
            <a:pPr marL="0" indent="0">
              <a:buNone/>
            </a:pPr>
            <a:r>
              <a:rPr lang="en-IN" sz="2400" dirty="0">
                <a:latin typeface="Arial" panose="020B0604020202020204" pitchFamily="34" charset="0"/>
                <a:cs typeface="Arial" panose="020B0604020202020204" pitchFamily="34" charset="0"/>
              </a:rPr>
              <a:t>      2 dose of standard + 2 dose of test </a:t>
            </a:r>
          </a:p>
          <a:p>
            <a:pPr>
              <a:buFont typeface="Arial" panose="020B0604020202020204" pitchFamily="34" charset="0"/>
              <a:buChar char="•"/>
            </a:pPr>
            <a:r>
              <a:rPr lang="en-IN" sz="2400" dirty="0">
                <a:latin typeface="Arial" panose="020B0604020202020204" pitchFamily="34" charset="0"/>
                <a:cs typeface="Arial" panose="020B0604020202020204" pitchFamily="34" charset="0"/>
              </a:rPr>
              <a:t>Six point method –</a:t>
            </a:r>
          </a:p>
          <a:p>
            <a:pPr marL="0" indent="0">
              <a:buNone/>
            </a:pPr>
            <a:r>
              <a:rPr lang="en-IN" sz="2400" dirty="0">
                <a:latin typeface="Arial" panose="020B0604020202020204" pitchFamily="34" charset="0"/>
                <a:cs typeface="Arial" panose="020B0604020202020204" pitchFamily="34" charset="0"/>
              </a:rPr>
              <a:t>     3 dose of standard + 3 dose of test </a:t>
            </a:r>
          </a:p>
        </p:txBody>
      </p:sp>
      <p:sp>
        <p:nvSpPr>
          <p:cNvPr id="2" name="Slide Number Placeholder 1">
            <a:extLst>
              <a:ext uri="{FF2B5EF4-FFF2-40B4-BE49-F238E27FC236}">
                <a16:creationId xmlns:a16="http://schemas.microsoft.com/office/drawing/2014/main" id="{407934E5-A8CC-4976-9F85-13D5F1BDCE86}"/>
              </a:ext>
            </a:extLst>
          </p:cNvPr>
          <p:cNvSpPr>
            <a:spLocks noGrp="1"/>
          </p:cNvSpPr>
          <p:nvPr>
            <p:ph type="sldNum" sz="quarter" idx="12"/>
          </p:nvPr>
        </p:nvSpPr>
        <p:spPr/>
        <p:txBody>
          <a:bodyPr/>
          <a:lstStyle/>
          <a:p>
            <a:fld id="{D57F1E4F-1CFF-5643-939E-217C01CDF565}" type="slidenum">
              <a:rPr lang="en-US" smtClean="0"/>
              <a:pPr/>
              <a:t>13</a:t>
            </a:fld>
            <a:endParaRPr lang="en-US" dirty="0"/>
          </a:p>
        </p:txBody>
      </p:sp>
    </p:spTree>
    <p:extLst>
      <p:ext uri="{BB962C8B-B14F-4D97-AF65-F5344CB8AC3E}">
        <p14:creationId xmlns:p14="http://schemas.microsoft.com/office/powerpoint/2010/main" val="131830215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D57F1E4F-1CFF-5643-939E-217C01CDF565}" type="slidenum">
              <a:rPr lang="en-US" smtClean="0"/>
              <a:pPr/>
              <a:t>14</a:t>
            </a:fld>
            <a:endParaRPr lang="en-US" dirty="0"/>
          </a:p>
        </p:txBody>
      </p:sp>
      <p:pic>
        <p:nvPicPr>
          <p:cNvPr id="67586" name="Picture 2" descr="Bioassay techniques"/>
          <p:cNvPicPr>
            <a:picLocks noChangeAspect="1" noChangeArrowheads="1"/>
          </p:cNvPicPr>
          <p:nvPr/>
        </p:nvPicPr>
        <p:blipFill>
          <a:blip r:embed="rId2"/>
          <a:srcRect/>
          <a:stretch>
            <a:fillRect/>
          </a:stretch>
        </p:blipFill>
        <p:spPr bwMode="auto">
          <a:xfrm>
            <a:off x="1592826" y="0"/>
            <a:ext cx="10599174" cy="6858000"/>
          </a:xfrm>
          <a:prstGeom prst="rect">
            <a:avLst/>
          </a:prstGeom>
          <a:noFill/>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D57F1E4F-1CFF-5643-939E-217C01CDF565}" type="slidenum">
              <a:rPr lang="en-US" smtClean="0"/>
              <a:pPr/>
              <a:t>15</a:t>
            </a:fld>
            <a:endParaRPr lang="en-US" dirty="0"/>
          </a:p>
        </p:txBody>
      </p:sp>
      <p:pic>
        <p:nvPicPr>
          <p:cNvPr id="71682" name="Picture 2" descr="Bioassays. - ppt download"/>
          <p:cNvPicPr>
            <a:picLocks noChangeAspect="1" noChangeArrowheads="1"/>
          </p:cNvPicPr>
          <p:nvPr/>
        </p:nvPicPr>
        <p:blipFill>
          <a:blip r:embed="rId2"/>
          <a:srcRect/>
          <a:stretch>
            <a:fillRect/>
          </a:stretch>
        </p:blipFill>
        <p:spPr bwMode="auto">
          <a:xfrm>
            <a:off x="1312607" y="810060"/>
            <a:ext cx="10879394" cy="6061587"/>
          </a:xfrm>
          <a:prstGeom prst="rect">
            <a:avLst/>
          </a:prstGeom>
          <a:noFill/>
        </p:spPr>
      </p:pic>
      <p:sp>
        <p:nvSpPr>
          <p:cNvPr id="6" name="TextBox 5"/>
          <p:cNvSpPr txBox="1"/>
          <p:nvPr/>
        </p:nvSpPr>
        <p:spPr>
          <a:xfrm>
            <a:off x="2123768" y="280220"/>
            <a:ext cx="4866967" cy="523220"/>
          </a:xfrm>
          <a:prstGeom prst="rect">
            <a:avLst/>
          </a:prstGeom>
          <a:noFill/>
        </p:spPr>
        <p:txBody>
          <a:bodyPr wrap="square" rtlCol="0">
            <a:spAutoFit/>
          </a:bodyPr>
          <a:lstStyle/>
          <a:p>
            <a:pPr algn="ctr"/>
            <a:r>
              <a:rPr lang="en-US" sz="2800" b="1" dirty="0" smtClean="0">
                <a:latin typeface="Times New Roman" pitchFamily="18" charset="0"/>
                <a:cs typeface="Times New Roman" pitchFamily="18" charset="0"/>
              </a:rPr>
              <a:t>Four Point Bioassay Method</a:t>
            </a:r>
            <a:endParaRPr lang="en-US" sz="2800" b="1" dirty="0">
              <a:latin typeface="Times New Roman" pitchFamily="18" charset="0"/>
              <a:cs typeface="Times New Roman" pitchFamily="18" charset="0"/>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D57F1E4F-1CFF-5643-939E-217C01CDF565}" type="slidenum">
              <a:rPr lang="en-US" smtClean="0"/>
              <a:pPr/>
              <a:t>16</a:t>
            </a:fld>
            <a:endParaRPr lang="en-US" dirty="0"/>
          </a:p>
        </p:txBody>
      </p:sp>
      <p:pic>
        <p:nvPicPr>
          <p:cNvPr id="68610" name="Picture 2" descr="Shariq bioassay"/>
          <p:cNvPicPr>
            <a:picLocks noChangeAspect="1" noChangeArrowheads="1"/>
          </p:cNvPicPr>
          <p:nvPr/>
        </p:nvPicPr>
        <p:blipFill>
          <a:blip r:embed="rId2"/>
          <a:srcRect/>
          <a:stretch>
            <a:fillRect/>
          </a:stretch>
        </p:blipFill>
        <p:spPr bwMode="auto">
          <a:xfrm>
            <a:off x="1276452" y="0"/>
            <a:ext cx="10915548" cy="6857999"/>
          </a:xfrm>
          <a:prstGeom prst="rect">
            <a:avLst/>
          </a:prstGeom>
          <a:noFill/>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D57F1E4F-1CFF-5643-939E-217C01CDF565}" type="slidenum">
              <a:rPr lang="en-US" smtClean="0"/>
              <a:pPr/>
              <a:t>17</a:t>
            </a:fld>
            <a:endParaRPr lang="en-US" dirty="0"/>
          </a:p>
        </p:txBody>
      </p:sp>
      <p:pic>
        <p:nvPicPr>
          <p:cNvPr id="72706" name="Picture 2" descr="Principles &amp; types of bioassay"/>
          <p:cNvPicPr>
            <a:picLocks noChangeAspect="1" noChangeArrowheads="1"/>
          </p:cNvPicPr>
          <p:nvPr/>
        </p:nvPicPr>
        <p:blipFill>
          <a:blip r:embed="rId2"/>
          <a:srcRect/>
          <a:stretch>
            <a:fillRect/>
          </a:stretch>
        </p:blipFill>
        <p:spPr bwMode="auto">
          <a:xfrm>
            <a:off x="1371600" y="0"/>
            <a:ext cx="10820400" cy="6858000"/>
          </a:xfrm>
          <a:prstGeom prst="rect">
            <a:avLst/>
          </a:prstGeom>
          <a:noFill/>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6A94B42-D239-4ECF-B09A-1489C87210D6}"/>
              </a:ext>
            </a:extLst>
          </p:cNvPr>
          <p:cNvSpPr>
            <a:spLocks noGrp="1"/>
          </p:cNvSpPr>
          <p:nvPr>
            <p:ph idx="1"/>
          </p:nvPr>
        </p:nvSpPr>
        <p:spPr>
          <a:xfrm>
            <a:off x="1614195" y="205273"/>
            <a:ext cx="10376243" cy="6531429"/>
          </a:xfrm>
        </p:spPr>
        <p:txBody>
          <a:bodyPr/>
          <a:lstStyle/>
          <a:p>
            <a:pPr marL="0" indent="0">
              <a:buNone/>
            </a:pPr>
            <a:endParaRPr lang="en-IN" dirty="0"/>
          </a:p>
          <a:p>
            <a:pPr marL="0" indent="0">
              <a:buNone/>
            </a:pPr>
            <a:endParaRPr lang="en-IN" dirty="0"/>
          </a:p>
          <a:p>
            <a:pPr marL="0" indent="0">
              <a:buNone/>
            </a:pPr>
            <a:r>
              <a:rPr lang="en-IN" sz="2000" dirty="0">
                <a:latin typeface="Arial Black" panose="020B0A04020102020204" pitchFamily="34" charset="0"/>
              </a:rPr>
              <a:t>BIOASSY OF OXYTOCIN </a:t>
            </a:r>
          </a:p>
          <a:p>
            <a:pPr>
              <a:buFont typeface="Arial" panose="020B0604020202020204" pitchFamily="34" charset="0"/>
              <a:buChar char="•"/>
            </a:pPr>
            <a:r>
              <a:rPr lang="en-IN" sz="2400" dirty="0">
                <a:latin typeface="Arial" panose="020B0604020202020204" pitchFamily="34" charset="0"/>
                <a:cs typeface="Arial" panose="020B0604020202020204" pitchFamily="34" charset="0"/>
              </a:rPr>
              <a:t>Oxytocin is a peptide hormone and Neuropeptide .</a:t>
            </a:r>
          </a:p>
          <a:p>
            <a:pPr>
              <a:buFont typeface="Arial" panose="020B0604020202020204" pitchFamily="34" charset="0"/>
              <a:buChar char="•"/>
            </a:pPr>
            <a:r>
              <a:rPr lang="en-IN" sz="2400" dirty="0">
                <a:latin typeface="Arial" panose="020B0604020202020204" pitchFamily="34" charset="0"/>
                <a:cs typeface="Arial" panose="020B0604020202020204" pitchFamily="34" charset="0"/>
              </a:rPr>
              <a:t>Oxytocin is normally produced by the paraventricular nucleus of the hypothalamus and released by the posterior pituitary.</a:t>
            </a:r>
          </a:p>
          <a:p>
            <a:pPr marL="0" indent="0">
              <a:buNone/>
            </a:pPr>
            <a:r>
              <a:rPr lang="en-IN" sz="2400" dirty="0">
                <a:latin typeface="Arial Black" panose="020B0A04020102020204" pitchFamily="34" charset="0"/>
              </a:rPr>
              <a:t>                      </a:t>
            </a:r>
          </a:p>
          <a:p>
            <a:pPr marL="0" indent="0">
              <a:buNone/>
            </a:pPr>
            <a:r>
              <a:rPr lang="en-IN" sz="2000" dirty="0">
                <a:latin typeface="Arial Black" panose="020B0A04020102020204" pitchFamily="34" charset="0"/>
              </a:rPr>
              <a:t>ROLE OF OXYTOCIN </a:t>
            </a:r>
          </a:p>
          <a:p>
            <a:pPr>
              <a:buFont typeface="Arial" panose="020B0604020202020204" pitchFamily="34" charset="0"/>
              <a:buChar char="•"/>
            </a:pPr>
            <a:r>
              <a:rPr lang="en-IN" sz="2400" dirty="0">
                <a:latin typeface="Arial" panose="020B0604020202020204" pitchFamily="34" charset="0"/>
                <a:cs typeface="Arial" panose="020B0604020202020204" pitchFamily="34" charset="0"/>
              </a:rPr>
              <a:t>Oxytocin is a natural hormone that causes the uterus to contract.</a:t>
            </a:r>
          </a:p>
          <a:p>
            <a:pPr>
              <a:buFont typeface="Arial" panose="020B0604020202020204" pitchFamily="34" charset="0"/>
              <a:buChar char="•"/>
            </a:pPr>
            <a:r>
              <a:rPr lang="en-IN" sz="2400" dirty="0">
                <a:latin typeface="Arial" panose="020B0604020202020204" pitchFamily="34" charset="0"/>
                <a:cs typeface="Arial" panose="020B0604020202020204" pitchFamily="34" charset="0"/>
              </a:rPr>
              <a:t>Oxytocin is used to induce </a:t>
            </a:r>
            <a:r>
              <a:rPr lang="en-IN" sz="2400" dirty="0" err="1">
                <a:latin typeface="Arial" panose="020B0604020202020204" pitchFamily="34" charset="0"/>
                <a:cs typeface="Arial" panose="020B0604020202020204" pitchFamily="34" charset="0"/>
              </a:rPr>
              <a:t>labor</a:t>
            </a:r>
            <a:r>
              <a:rPr lang="en-IN" sz="2400" dirty="0">
                <a:latin typeface="Arial" panose="020B0604020202020204" pitchFamily="34" charset="0"/>
                <a:cs typeface="Arial" panose="020B0604020202020204" pitchFamily="34" charset="0"/>
              </a:rPr>
              <a:t> or strengthen </a:t>
            </a:r>
            <a:r>
              <a:rPr lang="en-IN" sz="2400" dirty="0" err="1">
                <a:latin typeface="Arial" panose="020B0604020202020204" pitchFamily="34" charset="0"/>
                <a:cs typeface="Arial" panose="020B0604020202020204" pitchFamily="34" charset="0"/>
              </a:rPr>
              <a:t>labor</a:t>
            </a:r>
            <a:r>
              <a:rPr lang="en-IN" sz="2400" dirty="0">
                <a:latin typeface="Arial" panose="020B0604020202020204" pitchFamily="34" charset="0"/>
                <a:cs typeface="Arial" panose="020B0604020202020204" pitchFamily="34" charset="0"/>
              </a:rPr>
              <a:t> contractions during childbirth, and to control bleeding after childbirth.</a:t>
            </a:r>
          </a:p>
          <a:p>
            <a:pPr>
              <a:buFont typeface="Arial" panose="020B0604020202020204" pitchFamily="34" charset="0"/>
              <a:buChar char="•"/>
            </a:pPr>
            <a:r>
              <a:rPr lang="en-IN" sz="2400" dirty="0">
                <a:latin typeface="Arial" panose="020B0604020202020204" pitchFamily="34" charset="0"/>
                <a:cs typeface="Arial" panose="020B0604020202020204" pitchFamily="34" charset="0"/>
              </a:rPr>
              <a:t>Oxytocin is also used to stimulate uterine </a:t>
            </a:r>
            <a:r>
              <a:rPr lang="en-IN" sz="2400" dirty="0" smtClean="0">
                <a:latin typeface="Arial" panose="020B0604020202020204" pitchFamily="34" charset="0"/>
                <a:cs typeface="Arial" panose="020B0604020202020204" pitchFamily="34" charset="0"/>
              </a:rPr>
              <a:t>contraction </a:t>
            </a:r>
            <a:r>
              <a:rPr lang="en-IN" sz="2400" dirty="0">
                <a:latin typeface="Arial" panose="020B0604020202020204" pitchFamily="34" charset="0"/>
                <a:cs typeface="Arial" panose="020B0604020202020204" pitchFamily="34" charset="0"/>
              </a:rPr>
              <a:t>in a woman with an incomplete or threatened miscarriage.</a:t>
            </a:r>
          </a:p>
          <a:p>
            <a:pPr marL="0" indent="0">
              <a:buNone/>
            </a:pPr>
            <a:r>
              <a:rPr lang="en-IN" sz="2400" dirty="0">
                <a:latin typeface="Arial" panose="020B0604020202020204" pitchFamily="34" charset="0"/>
                <a:cs typeface="Arial" panose="020B0604020202020204" pitchFamily="34" charset="0"/>
              </a:rPr>
              <a:t>                                           </a:t>
            </a:r>
          </a:p>
        </p:txBody>
      </p:sp>
      <p:sp>
        <p:nvSpPr>
          <p:cNvPr id="2" name="Slide Number Placeholder 1">
            <a:extLst>
              <a:ext uri="{FF2B5EF4-FFF2-40B4-BE49-F238E27FC236}">
                <a16:creationId xmlns:a16="http://schemas.microsoft.com/office/drawing/2014/main" id="{748829FC-C161-46AC-A284-3FB6718315FD}"/>
              </a:ext>
            </a:extLst>
          </p:cNvPr>
          <p:cNvSpPr>
            <a:spLocks noGrp="1"/>
          </p:cNvSpPr>
          <p:nvPr>
            <p:ph type="sldNum" sz="quarter" idx="12"/>
          </p:nvPr>
        </p:nvSpPr>
        <p:spPr/>
        <p:txBody>
          <a:bodyPr/>
          <a:lstStyle/>
          <a:p>
            <a:fld id="{D57F1E4F-1CFF-5643-939E-217C01CDF565}" type="slidenum">
              <a:rPr lang="en-US" smtClean="0"/>
              <a:pPr/>
              <a:t>18</a:t>
            </a:fld>
            <a:endParaRPr lang="en-US" dirty="0"/>
          </a:p>
        </p:txBody>
      </p:sp>
    </p:spTree>
    <p:extLst>
      <p:ext uri="{BB962C8B-B14F-4D97-AF65-F5344CB8AC3E}">
        <p14:creationId xmlns:p14="http://schemas.microsoft.com/office/powerpoint/2010/main" val="114711982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31E7484-561F-45F0-9168-73D68FA86AC1}"/>
              </a:ext>
            </a:extLst>
          </p:cNvPr>
          <p:cNvSpPr>
            <a:spLocks noGrp="1"/>
          </p:cNvSpPr>
          <p:nvPr>
            <p:ph idx="1"/>
          </p:nvPr>
        </p:nvSpPr>
        <p:spPr>
          <a:xfrm>
            <a:off x="1679510" y="373224"/>
            <a:ext cx="9825102" cy="6400800"/>
          </a:xfrm>
        </p:spPr>
        <p:txBody>
          <a:bodyPr/>
          <a:lstStyle/>
          <a:p>
            <a:endParaRPr lang="en-IN" dirty="0"/>
          </a:p>
          <a:p>
            <a:pPr marL="0" indent="0">
              <a:buNone/>
            </a:pPr>
            <a:r>
              <a:rPr lang="en-IN" sz="2000" dirty="0">
                <a:latin typeface="Arial Black" panose="020B0A04020102020204" pitchFamily="34" charset="0"/>
              </a:rPr>
              <a:t>PRINCIPLE OF OXYTOCIN </a:t>
            </a:r>
          </a:p>
          <a:p>
            <a:pPr marL="0" indent="0">
              <a:buNone/>
            </a:pPr>
            <a:r>
              <a:rPr lang="en-IN" sz="2400" dirty="0">
                <a:latin typeface="Arial" panose="020B0604020202020204" pitchFamily="34" charset="0"/>
                <a:cs typeface="Arial" panose="020B0604020202020204" pitchFamily="34" charset="0"/>
              </a:rPr>
              <a:t>                     </a:t>
            </a:r>
            <a:r>
              <a:rPr lang="en-IN" sz="2400" dirty="0" smtClean="0">
                <a:latin typeface="Arial" panose="020B0604020202020204" pitchFamily="34" charset="0"/>
                <a:cs typeface="Arial" panose="020B0604020202020204" pitchFamily="34" charset="0"/>
              </a:rPr>
              <a:t>  </a:t>
            </a:r>
            <a:r>
              <a:rPr lang="en-IN" sz="2400" dirty="0">
                <a:latin typeface="Arial" panose="020B0604020202020204" pitchFamily="34" charset="0"/>
                <a:cs typeface="Arial" panose="020B0604020202020204" pitchFamily="34" charset="0"/>
              </a:rPr>
              <a:t>Potency is determined  by comparing its activity </a:t>
            </a:r>
          </a:p>
          <a:p>
            <a:pPr marL="0" indent="0">
              <a:buNone/>
            </a:pPr>
            <a:r>
              <a:rPr lang="en-IN" sz="2400" dirty="0">
                <a:latin typeface="Arial" panose="020B0604020202020204" pitchFamily="34" charset="0"/>
                <a:cs typeface="Arial" panose="020B0604020202020204" pitchFamily="34" charset="0"/>
              </a:rPr>
              <a:t>                     - Depression of BP</a:t>
            </a:r>
          </a:p>
          <a:p>
            <a:pPr marL="0" indent="0">
              <a:buNone/>
            </a:pPr>
            <a:r>
              <a:rPr lang="en-IN" sz="2400" dirty="0">
                <a:latin typeface="Arial" panose="020B0604020202020204" pitchFamily="34" charset="0"/>
                <a:cs typeface="Arial" panose="020B0604020202020204" pitchFamily="34" charset="0"/>
              </a:rPr>
              <a:t>                     - Contraction of uterus </a:t>
            </a:r>
          </a:p>
          <a:p>
            <a:pPr marL="0" indent="0">
              <a:buNone/>
            </a:pPr>
            <a:r>
              <a:rPr lang="en-IN" sz="2400" dirty="0">
                <a:latin typeface="Arial" panose="020B0604020202020204" pitchFamily="34" charset="0"/>
                <a:cs typeface="Arial" panose="020B0604020202020204" pitchFamily="34" charset="0"/>
              </a:rPr>
              <a:t>                     - Milk Ejection Pressure </a:t>
            </a:r>
          </a:p>
          <a:p>
            <a:pPr marL="0" indent="0">
              <a:buNone/>
            </a:pPr>
            <a:r>
              <a:rPr lang="en-IN" sz="2400" dirty="0">
                <a:latin typeface="Arial" panose="020B0604020202020204" pitchFamily="34" charset="0"/>
                <a:cs typeface="Arial" panose="020B0604020202020204" pitchFamily="34" charset="0"/>
              </a:rPr>
              <a:t>                     - Vasopressor activity  </a:t>
            </a:r>
          </a:p>
          <a:p>
            <a:pPr marL="0" indent="0">
              <a:buNone/>
            </a:pPr>
            <a:r>
              <a:rPr lang="en-IN" sz="2400" dirty="0">
                <a:latin typeface="Arial" panose="020B0604020202020204" pitchFamily="34" charset="0"/>
                <a:cs typeface="Arial" panose="020B0604020202020204" pitchFamily="34" charset="0"/>
              </a:rPr>
              <a:t>  with standard preparation of oxytocin </a:t>
            </a:r>
          </a:p>
          <a:p>
            <a:pPr marL="0" indent="0">
              <a:buNone/>
            </a:pPr>
            <a:r>
              <a:rPr lang="en-IN" sz="2000" dirty="0">
                <a:latin typeface="Arial Black" panose="020B0A04020102020204" pitchFamily="34" charset="0"/>
                <a:cs typeface="Arial" panose="020B0604020202020204" pitchFamily="34" charset="0"/>
              </a:rPr>
              <a:t>STANDARD PREPARATION </a:t>
            </a:r>
            <a:r>
              <a:rPr lang="en-IN" sz="2400" dirty="0">
                <a:latin typeface="Arial" panose="020B0604020202020204" pitchFamily="34" charset="0"/>
                <a:cs typeface="Arial" panose="020B0604020202020204" pitchFamily="34" charset="0"/>
              </a:rPr>
              <a:t>: </a:t>
            </a:r>
          </a:p>
          <a:p>
            <a:pPr marL="0" indent="0">
              <a:buNone/>
            </a:pPr>
            <a:r>
              <a:rPr lang="en-IN" sz="2400" dirty="0">
                <a:latin typeface="Arial" panose="020B0604020202020204" pitchFamily="34" charset="0"/>
                <a:cs typeface="Arial" panose="020B0604020202020204" pitchFamily="34" charset="0"/>
              </a:rPr>
              <a:t>Consisting </a:t>
            </a:r>
            <a:r>
              <a:rPr lang="en-IN" sz="2400" dirty="0" err="1" smtClean="0">
                <a:latin typeface="Arial" panose="020B0604020202020204" pitchFamily="34" charset="0"/>
                <a:cs typeface="Arial" panose="020B0604020202020204" pitchFamily="34" charset="0"/>
              </a:rPr>
              <a:t>freez</a:t>
            </a:r>
            <a:r>
              <a:rPr lang="en-IN" sz="2400" dirty="0" smtClean="0">
                <a:latin typeface="Arial" panose="020B0604020202020204" pitchFamily="34" charset="0"/>
                <a:cs typeface="Arial" panose="020B0604020202020204" pitchFamily="34" charset="0"/>
              </a:rPr>
              <a:t> </a:t>
            </a:r>
            <a:r>
              <a:rPr lang="en-IN" sz="2400" dirty="0">
                <a:latin typeface="Arial" panose="020B0604020202020204" pitchFamily="34" charset="0"/>
                <a:cs typeface="Arial" panose="020B0604020202020204" pitchFamily="34" charset="0"/>
              </a:rPr>
              <a:t>dried synthetic oxytocin peptide with human albumin citric acid (12.5 units)</a:t>
            </a:r>
          </a:p>
        </p:txBody>
      </p:sp>
      <p:sp>
        <p:nvSpPr>
          <p:cNvPr id="2" name="Slide Number Placeholder 1">
            <a:extLst>
              <a:ext uri="{FF2B5EF4-FFF2-40B4-BE49-F238E27FC236}">
                <a16:creationId xmlns:a16="http://schemas.microsoft.com/office/drawing/2014/main" id="{518D3C9C-F539-4AE5-ABEE-7E279DD2E31C}"/>
              </a:ext>
            </a:extLst>
          </p:cNvPr>
          <p:cNvSpPr>
            <a:spLocks noGrp="1"/>
          </p:cNvSpPr>
          <p:nvPr>
            <p:ph type="sldNum" sz="quarter" idx="12"/>
          </p:nvPr>
        </p:nvSpPr>
        <p:spPr/>
        <p:txBody>
          <a:bodyPr/>
          <a:lstStyle/>
          <a:p>
            <a:fld id="{D57F1E4F-1CFF-5643-939E-217C01CDF565}" type="slidenum">
              <a:rPr lang="en-US" smtClean="0"/>
              <a:pPr/>
              <a:t>19</a:t>
            </a:fld>
            <a:endParaRPr lang="en-US" dirty="0"/>
          </a:p>
        </p:txBody>
      </p:sp>
    </p:spTree>
    <p:extLst>
      <p:ext uri="{BB962C8B-B14F-4D97-AF65-F5344CB8AC3E}">
        <p14:creationId xmlns:p14="http://schemas.microsoft.com/office/powerpoint/2010/main" val="214742211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a:extLst>
              <a:ext uri="{FF2B5EF4-FFF2-40B4-BE49-F238E27FC236}">
                <a16:creationId xmlns:a16="http://schemas.microsoft.com/office/drawing/2014/main" id="{735BBAD8-0FBF-4D75-8023-DA859B4CD3AA}"/>
              </a:ext>
            </a:extLst>
          </p:cNvPr>
          <p:cNvSpPr>
            <a:spLocks noGrp="1"/>
          </p:cNvSpPr>
          <p:nvPr>
            <p:ph idx="1"/>
          </p:nvPr>
        </p:nvSpPr>
        <p:spPr>
          <a:xfrm>
            <a:off x="1796110" y="519404"/>
            <a:ext cx="9904478" cy="6133322"/>
          </a:xfrm>
        </p:spPr>
        <p:txBody>
          <a:bodyPr/>
          <a:lstStyle/>
          <a:p>
            <a:pPr marL="0" indent="0">
              <a:buNone/>
            </a:pPr>
            <a:endParaRPr lang="en-IN" dirty="0"/>
          </a:p>
          <a:p>
            <a:pPr marL="0" indent="0">
              <a:buNone/>
            </a:pPr>
            <a:r>
              <a:rPr lang="en-IN" dirty="0"/>
              <a:t>                 </a:t>
            </a:r>
          </a:p>
          <a:p>
            <a:pPr marL="0" indent="0">
              <a:buNone/>
            </a:pPr>
            <a:r>
              <a:rPr lang="en-IN" dirty="0"/>
              <a:t>                                                          </a:t>
            </a:r>
            <a:r>
              <a:rPr lang="en-IN" sz="2800" dirty="0">
                <a:latin typeface="Arial Black" panose="020B0A04020102020204" pitchFamily="34" charset="0"/>
              </a:rPr>
              <a:t>INDEX </a:t>
            </a:r>
          </a:p>
          <a:p>
            <a:pPr>
              <a:buFont typeface="Arial" panose="020B0604020202020204" pitchFamily="34" charset="0"/>
              <a:buChar char="•"/>
            </a:pPr>
            <a:r>
              <a:rPr lang="en-IN" sz="2000" dirty="0">
                <a:latin typeface="Arial" panose="020B0604020202020204" pitchFamily="34" charset="0"/>
                <a:cs typeface="Arial" panose="020B0604020202020204" pitchFamily="34" charset="0"/>
              </a:rPr>
              <a:t>Defination </a:t>
            </a:r>
          </a:p>
          <a:p>
            <a:pPr>
              <a:buFont typeface="Arial" panose="020B0604020202020204" pitchFamily="34" charset="0"/>
              <a:buChar char="•"/>
            </a:pPr>
            <a:r>
              <a:rPr lang="en-IN" sz="2000" dirty="0">
                <a:latin typeface="Arial" panose="020B0604020202020204" pitchFamily="34" charset="0"/>
                <a:cs typeface="Arial" panose="020B0604020202020204" pitchFamily="34" charset="0"/>
              </a:rPr>
              <a:t>Principle </a:t>
            </a:r>
          </a:p>
          <a:p>
            <a:pPr>
              <a:buFont typeface="Arial" panose="020B0604020202020204" pitchFamily="34" charset="0"/>
              <a:buChar char="•"/>
            </a:pPr>
            <a:r>
              <a:rPr lang="en-IN" sz="2000" dirty="0">
                <a:latin typeface="Arial" panose="020B0604020202020204" pitchFamily="34" charset="0"/>
                <a:cs typeface="Arial" panose="020B0604020202020204" pitchFamily="34" charset="0"/>
              </a:rPr>
              <a:t>Application </a:t>
            </a:r>
          </a:p>
          <a:p>
            <a:pPr>
              <a:buFont typeface="Arial" panose="020B0604020202020204" pitchFamily="34" charset="0"/>
              <a:buChar char="•"/>
            </a:pPr>
            <a:r>
              <a:rPr lang="en-IN" sz="2000" dirty="0">
                <a:latin typeface="Arial" panose="020B0604020202020204" pitchFamily="34" charset="0"/>
                <a:cs typeface="Arial" panose="020B0604020202020204" pitchFamily="34" charset="0"/>
              </a:rPr>
              <a:t>Type of bioassay </a:t>
            </a:r>
          </a:p>
          <a:p>
            <a:pPr>
              <a:buFont typeface="Arial" panose="020B0604020202020204" pitchFamily="34" charset="0"/>
              <a:buChar char="•"/>
            </a:pPr>
            <a:r>
              <a:rPr lang="en-IN" sz="2000" dirty="0">
                <a:latin typeface="Arial" panose="020B0604020202020204" pitchFamily="34" charset="0"/>
                <a:cs typeface="Arial" panose="020B0604020202020204" pitchFamily="34" charset="0"/>
              </a:rPr>
              <a:t>Bioassay of oxytocin </a:t>
            </a:r>
          </a:p>
          <a:p>
            <a:pPr>
              <a:buFont typeface="Arial" panose="020B0604020202020204" pitchFamily="34" charset="0"/>
              <a:buChar char="•"/>
            </a:pPr>
            <a:r>
              <a:rPr lang="en-IN" sz="2000" dirty="0">
                <a:latin typeface="Arial" panose="020B0604020202020204" pitchFamily="34" charset="0"/>
                <a:cs typeface="Arial" panose="020B0604020202020204" pitchFamily="34" charset="0"/>
              </a:rPr>
              <a:t>Bioassay of digitalis </a:t>
            </a:r>
          </a:p>
          <a:p>
            <a:pPr>
              <a:buFont typeface="Arial" panose="020B0604020202020204" pitchFamily="34" charset="0"/>
              <a:buChar char="•"/>
            </a:pPr>
            <a:r>
              <a:rPr lang="en-IN" sz="2000" dirty="0">
                <a:latin typeface="Arial" panose="020B0604020202020204" pitchFamily="34" charset="0"/>
                <a:cs typeface="Arial" panose="020B0604020202020204" pitchFamily="34" charset="0"/>
              </a:rPr>
              <a:t>Bioassay of histamine </a:t>
            </a:r>
          </a:p>
          <a:p>
            <a:pPr>
              <a:buFont typeface="Arial" panose="020B0604020202020204" pitchFamily="34" charset="0"/>
              <a:buChar char="•"/>
            </a:pPr>
            <a:r>
              <a:rPr lang="en-IN" sz="2000" dirty="0">
                <a:latin typeface="Arial" panose="020B0604020202020204" pitchFamily="34" charset="0"/>
                <a:cs typeface="Arial" panose="020B0604020202020204" pitchFamily="34" charset="0"/>
              </a:rPr>
              <a:t>Bioassay of D tubocurarine </a:t>
            </a:r>
          </a:p>
          <a:p>
            <a:pPr>
              <a:buFont typeface="Arial" panose="020B0604020202020204" pitchFamily="34" charset="0"/>
              <a:buChar char="•"/>
            </a:pPr>
            <a:r>
              <a:rPr lang="en-IN" sz="2000" dirty="0">
                <a:latin typeface="Arial" panose="020B0604020202020204" pitchFamily="34" charset="0"/>
                <a:cs typeface="Arial" panose="020B0604020202020204" pitchFamily="34" charset="0"/>
              </a:rPr>
              <a:t>Bioassay of insulin </a:t>
            </a:r>
          </a:p>
          <a:p>
            <a:pPr>
              <a:buFont typeface="Arial" panose="020B0604020202020204" pitchFamily="34" charset="0"/>
              <a:buChar char="•"/>
            </a:pPr>
            <a:r>
              <a:rPr lang="en-IN" sz="2000" dirty="0">
                <a:latin typeface="Arial" panose="020B0604020202020204" pitchFamily="34" charset="0"/>
                <a:cs typeface="Arial" panose="020B0604020202020204" pitchFamily="34" charset="0"/>
              </a:rPr>
              <a:t>Bioassay of vasopressin </a:t>
            </a:r>
          </a:p>
          <a:p>
            <a:pPr>
              <a:buFont typeface="Arial" panose="020B0604020202020204" pitchFamily="34" charset="0"/>
              <a:buChar char="•"/>
            </a:pPr>
            <a:r>
              <a:rPr lang="en-US" sz="2000" dirty="0">
                <a:latin typeface="Arial" panose="020B0604020202020204" pitchFamily="34" charset="0"/>
                <a:cs typeface="Arial" panose="020B0604020202020204" pitchFamily="34" charset="0"/>
              </a:rPr>
              <a:t>Bioassay of ACTH</a:t>
            </a:r>
            <a:endParaRPr lang="en-IN" sz="2000" dirty="0">
              <a:latin typeface="Arial" panose="020B0604020202020204" pitchFamily="34" charset="0"/>
              <a:cs typeface="Arial" panose="020B0604020202020204" pitchFamily="34" charset="0"/>
            </a:endParaRPr>
          </a:p>
        </p:txBody>
      </p:sp>
      <p:sp>
        <p:nvSpPr>
          <p:cNvPr id="2" name="Slide Number Placeholder 1">
            <a:extLst>
              <a:ext uri="{FF2B5EF4-FFF2-40B4-BE49-F238E27FC236}">
                <a16:creationId xmlns:a16="http://schemas.microsoft.com/office/drawing/2014/main" id="{BF6173A7-A7EB-40F2-B6A5-BF990BDE9298}"/>
              </a:ext>
            </a:extLst>
          </p:cNvPr>
          <p:cNvSpPr>
            <a:spLocks noGrp="1"/>
          </p:cNvSpPr>
          <p:nvPr>
            <p:ph type="sldNum" sz="quarter" idx="12"/>
          </p:nvPr>
        </p:nvSpPr>
        <p:spPr/>
        <p:txBody>
          <a:bodyPr/>
          <a:lstStyle/>
          <a:p>
            <a:fld id="{D57F1E4F-1CFF-5643-939E-217C01CDF565}" type="slidenum">
              <a:rPr lang="en-US" smtClean="0"/>
              <a:pPr/>
              <a:t>2</a:t>
            </a:fld>
            <a:endParaRPr lang="en-US" dirty="0"/>
          </a:p>
        </p:txBody>
      </p:sp>
    </p:spTree>
    <p:extLst>
      <p:ext uri="{BB962C8B-B14F-4D97-AF65-F5344CB8AC3E}">
        <p14:creationId xmlns:p14="http://schemas.microsoft.com/office/powerpoint/2010/main" val="2187372880"/>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1A9D9DF-AC98-4FCD-84F1-B543B43CED65}"/>
              </a:ext>
            </a:extLst>
          </p:cNvPr>
          <p:cNvSpPr>
            <a:spLocks noGrp="1"/>
          </p:cNvSpPr>
          <p:nvPr>
            <p:ph idx="1"/>
          </p:nvPr>
        </p:nvSpPr>
        <p:spPr>
          <a:xfrm>
            <a:off x="1563461" y="247650"/>
            <a:ext cx="10239375" cy="6610350"/>
          </a:xfrm>
        </p:spPr>
        <p:txBody>
          <a:bodyPr>
            <a:normAutofit lnSpcReduction="10000"/>
          </a:bodyPr>
          <a:lstStyle/>
          <a:p>
            <a:pPr marL="0" indent="0">
              <a:buNone/>
            </a:pPr>
            <a:endParaRPr lang="en-IN" dirty="0">
              <a:latin typeface="Arial" panose="020B0604020202020204" pitchFamily="34" charset="0"/>
              <a:cs typeface="Arial" panose="020B0604020202020204" pitchFamily="34" charset="0"/>
            </a:endParaRPr>
          </a:p>
          <a:p>
            <a:pPr marL="0" indent="0">
              <a:buNone/>
            </a:pPr>
            <a:r>
              <a:rPr lang="en-IN" sz="2400" b="1" dirty="0">
                <a:latin typeface="Arial" panose="020B0604020202020204" pitchFamily="34" charset="0"/>
                <a:cs typeface="Arial" panose="020B0604020202020204" pitchFamily="34" charset="0"/>
              </a:rPr>
              <a:t>METHOD –A</a:t>
            </a:r>
            <a:r>
              <a:rPr lang="en-IN" b="1" dirty="0">
                <a:latin typeface="Arial" panose="020B0604020202020204" pitchFamily="34" charset="0"/>
                <a:cs typeface="Arial" panose="020B0604020202020204" pitchFamily="34" charset="0"/>
              </a:rPr>
              <a:t>  TEST ANIMAL : </a:t>
            </a:r>
            <a:r>
              <a:rPr lang="en-IN" b="1" dirty="0" smtClean="0">
                <a:latin typeface="Arial" panose="020B0604020202020204" pitchFamily="34" charset="0"/>
                <a:cs typeface="Arial" panose="020B0604020202020204" pitchFamily="34" charset="0"/>
              </a:rPr>
              <a:t>COCKEREL (Young male Chicken)</a:t>
            </a:r>
            <a:endParaRPr lang="en-IN" b="1" dirty="0">
              <a:latin typeface="Arial" panose="020B0604020202020204" pitchFamily="34" charset="0"/>
              <a:cs typeface="Arial" panose="020B0604020202020204" pitchFamily="34" charset="0"/>
            </a:endParaRPr>
          </a:p>
          <a:p>
            <a:pPr marL="0" indent="0">
              <a:buNone/>
            </a:pPr>
            <a:r>
              <a:rPr lang="en-IN" sz="2400" dirty="0">
                <a:latin typeface="Arial" panose="020B0604020202020204" pitchFamily="34" charset="0"/>
                <a:cs typeface="Arial" panose="020B0604020202020204" pitchFamily="34" charset="0"/>
              </a:rPr>
              <a:t>Anaethesised cock – prolong and constant high B.P </a:t>
            </a:r>
          </a:p>
          <a:p>
            <a:pPr marL="0" indent="0">
              <a:buNone/>
            </a:pPr>
            <a:endParaRPr lang="en-IN" sz="2400" dirty="0">
              <a:latin typeface="Arial" panose="020B0604020202020204" pitchFamily="34" charset="0"/>
              <a:cs typeface="Arial" panose="020B0604020202020204" pitchFamily="34" charset="0"/>
            </a:endParaRPr>
          </a:p>
          <a:p>
            <a:pPr marL="0" indent="0">
              <a:buNone/>
            </a:pPr>
            <a:r>
              <a:rPr lang="en-IN" sz="2400" dirty="0">
                <a:latin typeface="Arial" panose="020B0604020202020204" pitchFamily="34" charset="0"/>
                <a:cs typeface="Arial" panose="020B0604020202020204" pitchFamily="34" charset="0"/>
              </a:rPr>
              <a:t>   Expose gluteus primus muscle and remove popliteal artery and </a:t>
            </a:r>
            <a:r>
              <a:rPr lang="en-IN" sz="2400" dirty="0" smtClean="0">
                <a:latin typeface="Arial" panose="020B0604020202020204" pitchFamily="34" charset="0"/>
                <a:cs typeface="Arial" panose="020B0604020202020204" pitchFamily="34" charset="0"/>
              </a:rPr>
              <a:t>femoral     </a:t>
            </a:r>
          </a:p>
          <a:p>
            <a:pPr marL="0" indent="0">
              <a:buNone/>
            </a:pPr>
            <a:r>
              <a:rPr lang="en-IN" sz="2400" dirty="0">
                <a:latin typeface="Arial" panose="020B0604020202020204" pitchFamily="34" charset="0"/>
                <a:cs typeface="Arial" panose="020B0604020202020204" pitchFamily="34" charset="0"/>
              </a:rPr>
              <a:t> </a:t>
            </a:r>
            <a:r>
              <a:rPr lang="en-IN" sz="2400" dirty="0" smtClean="0">
                <a:latin typeface="Arial" panose="020B0604020202020204" pitchFamily="34" charset="0"/>
                <a:cs typeface="Arial" panose="020B0604020202020204" pitchFamily="34" charset="0"/>
              </a:rPr>
              <a:t>                                    crural </a:t>
            </a:r>
            <a:r>
              <a:rPr lang="en-IN" sz="2400" dirty="0">
                <a:latin typeface="Arial" panose="020B0604020202020204" pitchFamily="34" charset="0"/>
                <a:cs typeface="Arial" panose="020B0604020202020204" pitchFamily="34" charset="0"/>
              </a:rPr>
              <a:t>vein  </a:t>
            </a:r>
          </a:p>
          <a:p>
            <a:pPr marL="0" indent="0">
              <a:buNone/>
            </a:pPr>
            <a:endParaRPr lang="en-IN" sz="2400" dirty="0">
              <a:latin typeface="Arial" panose="020B0604020202020204" pitchFamily="34" charset="0"/>
              <a:cs typeface="Arial" panose="020B0604020202020204" pitchFamily="34" charset="0"/>
            </a:endParaRPr>
          </a:p>
          <a:p>
            <a:pPr marL="0" indent="0">
              <a:buNone/>
            </a:pPr>
            <a:r>
              <a:rPr lang="en-IN" sz="2400" dirty="0">
                <a:latin typeface="Arial" panose="020B0604020202020204" pitchFamily="34" charset="0"/>
                <a:cs typeface="Arial" panose="020B0604020202020204" pitchFamily="34" charset="0"/>
              </a:rPr>
              <a:t>                  cannulate the popliteal artery or brachial vein </a:t>
            </a:r>
          </a:p>
          <a:p>
            <a:pPr marL="0" indent="0">
              <a:buNone/>
            </a:pPr>
            <a:endParaRPr lang="en-IN" sz="2400" dirty="0">
              <a:latin typeface="Arial" panose="020B0604020202020204" pitchFamily="34" charset="0"/>
              <a:cs typeface="Arial" panose="020B0604020202020204" pitchFamily="34" charset="0"/>
            </a:endParaRPr>
          </a:p>
          <a:p>
            <a:pPr marL="0" indent="0">
              <a:buNone/>
            </a:pPr>
            <a:r>
              <a:rPr lang="en-IN" sz="2400" dirty="0">
                <a:latin typeface="Arial" panose="020B0604020202020204" pitchFamily="34" charset="0"/>
                <a:cs typeface="Arial" panose="020B0604020202020204" pitchFamily="34" charset="0"/>
              </a:rPr>
              <a:t>             Prepare std solution with </a:t>
            </a:r>
            <a:r>
              <a:rPr lang="en-IN" sz="2400" dirty="0" smtClean="0">
                <a:latin typeface="Arial" panose="020B0604020202020204" pitchFamily="34" charset="0"/>
                <a:cs typeface="Arial" panose="020B0604020202020204" pitchFamily="34" charset="0"/>
              </a:rPr>
              <a:t>saline inject </a:t>
            </a:r>
            <a:r>
              <a:rPr lang="en-IN" sz="2400" dirty="0">
                <a:latin typeface="Arial" panose="020B0604020202020204" pitchFamily="34" charset="0"/>
                <a:cs typeface="Arial" panose="020B0604020202020204" pitchFamily="34" charset="0"/>
              </a:rPr>
              <a:t>0.1 -0.5 ml </a:t>
            </a:r>
          </a:p>
          <a:p>
            <a:pPr marL="0" indent="0">
              <a:buNone/>
            </a:pPr>
            <a:endParaRPr lang="en-IN" sz="2400" dirty="0">
              <a:latin typeface="Arial" panose="020B0604020202020204" pitchFamily="34" charset="0"/>
              <a:cs typeface="Arial" panose="020B0604020202020204" pitchFamily="34" charset="0"/>
            </a:endParaRPr>
          </a:p>
          <a:p>
            <a:pPr marL="0" indent="0">
              <a:buNone/>
            </a:pPr>
            <a:r>
              <a:rPr lang="en-IN" sz="2400" dirty="0">
                <a:latin typeface="Arial" panose="020B0604020202020204" pitchFamily="34" charset="0"/>
                <a:cs typeface="Arial" panose="020B0604020202020204" pitchFamily="34" charset="0"/>
              </a:rPr>
              <a:t>  Inject 2 dose of std solution into cannulate vein is record B.P response </a:t>
            </a:r>
          </a:p>
          <a:p>
            <a:pPr marL="0" indent="0">
              <a:buNone/>
            </a:pPr>
            <a:endParaRPr lang="en-IN" sz="2400" dirty="0">
              <a:latin typeface="Arial" panose="020B0604020202020204" pitchFamily="34" charset="0"/>
              <a:cs typeface="Arial" panose="020B0604020202020204" pitchFamily="34" charset="0"/>
            </a:endParaRPr>
          </a:p>
          <a:p>
            <a:pPr marL="0" indent="0">
              <a:buNone/>
            </a:pPr>
            <a:r>
              <a:rPr lang="en-IN" sz="2400" dirty="0">
                <a:latin typeface="Arial" panose="020B0604020202020204" pitchFamily="34" charset="0"/>
                <a:cs typeface="Arial" panose="020B0604020202020204" pitchFamily="34" charset="0"/>
              </a:rPr>
              <a:t>                  Dose should cause decrease in B.P  </a:t>
            </a:r>
          </a:p>
          <a:p>
            <a:pPr marL="0" indent="0">
              <a:buNone/>
            </a:pPr>
            <a:endParaRPr lang="en-IN" dirty="0">
              <a:latin typeface="Arial" panose="020B0604020202020204" pitchFamily="34" charset="0"/>
              <a:cs typeface="Arial" panose="020B0604020202020204" pitchFamily="34" charset="0"/>
            </a:endParaRPr>
          </a:p>
        </p:txBody>
      </p:sp>
      <p:sp>
        <p:nvSpPr>
          <p:cNvPr id="4" name="Arrow: Down 3">
            <a:extLst>
              <a:ext uri="{FF2B5EF4-FFF2-40B4-BE49-F238E27FC236}">
                <a16:creationId xmlns:a16="http://schemas.microsoft.com/office/drawing/2014/main" id="{F41CFF16-994D-42FE-B49D-CD6DFB64C7DA}"/>
              </a:ext>
            </a:extLst>
          </p:cNvPr>
          <p:cNvSpPr/>
          <p:nvPr/>
        </p:nvSpPr>
        <p:spPr>
          <a:xfrm>
            <a:off x="5295900" y="1544502"/>
            <a:ext cx="45719" cy="295275"/>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5" name="Arrow: Down 4">
            <a:extLst>
              <a:ext uri="{FF2B5EF4-FFF2-40B4-BE49-F238E27FC236}">
                <a16:creationId xmlns:a16="http://schemas.microsoft.com/office/drawing/2014/main" id="{63A7226B-4575-46EA-B425-2AE4D37F6312}"/>
              </a:ext>
            </a:extLst>
          </p:cNvPr>
          <p:cNvSpPr/>
          <p:nvPr/>
        </p:nvSpPr>
        <p:spPr>
          <a:xfrm>
            <a:off x="5295900" y="2878619"/>
            <a:ext cx="45719" cy="295275"/>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7" name="Arrow: Down 6">
            <a:extLst>
              <a:ext uri="{FF2B5EF4-FFF2-40B4-BE49-F238E27FC236}">
                <a16:creationId xmlns:a16="http://schemas.microsoft.com/office/drawing/2014/main" id="{8109E1D3-512F-4CE2-90B6-52FC704992F6}"/>
              </a:ext>
            </a:extLst>
          </p:cNvPr>
          <p:cNvSpPr/>
          <p:nvPr/>
        </p:nvSpPr>
        <p:spPr>
          <a:xfrm>
            <a:off x="5296210" y="3907057"/>
            <a:ext cx="45719" cy="295276"/>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8" name="Arrow: Down 7">
            <a:extLst>
              <a:ext uri="{FF2B5EF4-FFF2-40B4-BE49-F238E27FC236}">
                <a16:creationId xmlns:a16="http://schemas.microsoft.com/office/drawing/2014/main" id="{ECC9E9F0-5DC6-4429-A9F1-290D52A8B5DE}"/>
              </a:ext>
            </a:extLst>
          </p:cNvPr>
          <p:cNvSpPr/>
          <p:nvPr/>
        </p:nvSpPr>
        <p:spPr>
          <a:xfrm>
            <a:off x="5318759" y="4820462"/>
            <a:ext cx="45719" cy="371475"/>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9" name="Arrow: Down 8">
            <a:extLst>
              <a:ext uri="{FF2B5EF4-FFF2-40B4-BE49-F238E27FC236}">
                <a16:creationId xmlns:a16="http://schemas.microsoft.com/office/drawing/2014/main" id="{01EFDC3F-5B0E-4D01-8C91-441F7CD5FEC8}"/>
              </a:ext>
            </a:extLst>
          </p:cNvPr>
          <p:cNvSpPr/>
          <p:nvPr/>
        </p:nvSpPr>
        <p:spPr>
          <a:xfrm>
            <a:off x="5322644" y="5803938"/>
            <a:ext cx="45719" cy="371475"/>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2" name="Slide Number Placeholder 1">
            <a:extLst>
              <a:ext uri="{FF2B5EF4-FFF2-40B4-BE49-F238E27FC236}">
                <a16:creationId xmlns:a16="http://schemas.microsoft.com/office/drawing/2014/main" id="{88692B3E-EEFF-46EE-B7E2-6D973198BF69}"/>
              </a:ext>
            </a:extLst>
          </p:cNvPr>
          <p:cNvSpPr>
            <a:spLocks noGrp="1"/>
          </p:cNvSpPr>
          <p:nvPr>
            <p:ph type="sldNum" sz="quarter" idx="12"/>
          </p:nvPr>
        </p:nvSpPr>
        <p:spPr/>
        <p:txBody>
          <a:bodyPr/>
          <a:lstStyle/>
          <a:p>
            <a:fld id="{D57F1E4F-1CFF-5643-939E-217C01CDF565}" type="slidenum">
              <a:rPr lang="en-US" smtClean="0"/>
              <a:pPr/>
              <a:t>20</a:t>
            </a:fld>
            <a:endParaRPr lang="en-US" dirty="0"/>
          </a:p>
        </p:txBody>
      </p:sp>
    </p:spTree>
    <p:extLst>
      <p:ext uri="{BB962C8B-B14F-4D97-AF65-F5344CB8AC3E}">
        <p14:creationId xmlns:p14="http://schemas.microsoft.com/office/powerpoint/2010/main" val="421193915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973A06E-6DCF-4300-8222-6D0A630106BA}"/>
              </a:ext>
            </a:extLst>
          </p:cNvPr>
          <p:cNvSpPr>
            <a:spLocks noGrp="1"/>
          </p:cNvSpPr>
          <p:nvPr>
            <p:ph idx="1"/>
          </p:nvPr>
        </p:nvSpPr>
        <p:spPr>
          <a:xfrm>
            <a:off x="1637328" y="108663"/>
            <a:ext cx="9885362" cy="6438900"/>
          </a:xfrm>
        </p:spPr>
        <p:txBody>
          <a:bodyPr/>
          <a:lstStyle/>
          <a:p>
            <a:pPr marL="0" indent="0">
              <a:buNone/>
            </a:pPr>
            <a:endParaRPr lang="en-IN" dirty="0"/>
          </a:p>
          <a:p>
            <a:pPr marL="0" indent="0">
              <a:buNone/>
            </a:pPr>
            <a:endParaRPr lang="en-IN" dirty="0"/>
          </a:p>
          <a:p>
            <a:pPr marL="0" indent="0">
              <a:buNone/>
            </a:pPr>
            <a:r>
              <a:rPr lang="en-IN" sz="2000" dirty="0">
                <a:latin typeface="Arial" panose="020B0604020202020204" pitchFamily="34" charset="0"/>
                <a:cs typeface="Arial" panose="020B0604020202020204" pitchFamily="34" charset="0"/>
              </a:rPr>
              <a:t>Internal between 2 injection between 3-10 min depend on rate at which B.P return normal </a:t>
            </a:r>
          </a:p>
          <a:p>
            <a:pPr marL="0" indent="0">
              <a:buNone/>
            </a:pPr>
            <a:endParaRPr lang="en-IN" sz="2000" dirty="0">
              <a:latin typeface="Arial" panose="020B0604020202020204" pitchFamily="34" charset="0"/>
              <a:cs typeface="Arial" panose="020B0604020202020204" pitchFamily="34" charset="0"/>
            </a:endParaRPr>
          </a:p>
          <a:p>
            <a:pPr marL="0" indent="0">
              <a:buNone/>
            </a:pPr>
            <a:r>
              <a:rPr lang="en-IN" sz="2000" dirty="0">
                <a:latin typeface="Arial" panose="020B0604020202020204" pitchFamily="34" charset="0"/>
                <a:cs typeface="Arial" panose="020B0604020202020204" pitchFamily="34" charset="0"/>
              </a:rPr>
              <a:t>                    Dil. Test preparation with saline so as to get same response as standard</a:t>
            </a:r>
          </a:p>
          <a:p>
            <a:pPr marL="0" indent="0">
              <a:buNone/>
            </a:pPr>
            <a:endParaRPr lang="en-IN" sz="2000" dirty="0">
              <a:latin typeface="Arial" panose="020B0604020202020204" pitchFamily="34" charset="0"/>
              <a:cs typeface="Arial" panose="020B0604020202020204" pitchFamily="34" charset="0"/>
            </a:endParaRPr>
          </a:p>
          <a:p>
            <a:pPr marL="0" indent="0">
              <a:buNone/>
            </a:pPr>
            <a:r>
              <a:rPr lang="en-IN" sz="2000" dirty="0">
                <a:latin typeface="Arial" panose="020B0604020202020204" pitchFamily="34" charset="0"/>
                <a:cs typeface="Arial" panose="020B0604020202020204" pitchFamily="34" charset="0"/>
              </a:rPr>
              <a:t>                    The ratio between standard and test should be equal </a:t>
            </a:r>
          </a:p>
          <a:p>
            <a:pPr marL="0" indent="0">
              <a:buNone/>
            </a:pPr>
            <a:endParaRPr lang="en-IN" sz="2000" dirty="0">
              <a:latin typeface="Arial" panose="020B0604020202020204" pitchFamily="34" charset="0"/>
              <a:cs typeface="Arial" panose="020B0604020202020204" pitchFamily="34" charset="0"/>
            </a:endParaRPr>
          </a:p>
          <a:p>
            <a:pPr marL="0" indent="0">
              <a:buNone/>
            </a:pPr>
            <a:r>
              <a:rPr lang="en-IN" sz="2000" dirty="0" smtClean="0">
                <a:latin typeface="Arial" panose="020B0604020202020204" pitchFamily="34" charset="0"/>
                <a:cs typeface="Arial" panose="020B0604020202020204" pitchFamily="34" charset="0"/>
              </a:rPr>
              <a:t>Measure </a:t>
            </a:r>
            <a:r>
              <a:rPr lang="en-IN" sz="2000" dirty="0">
                <a:latin typeface="Arial" panose="020B0604020202020204" pitchFamily="34" charset="0"/>
                <a:cs typeface="Arial" panose="020B0604020202020204" pitchFamily="34" charset="0"/>
              </a:rPr>
              <a:t>all response are calculated result of the assay by std statistical method </a:t>
            </a:r>
            <a:r>
              <a:rPr lang="en-IN" dirty="0">
                <a:latin typeface="Arial" panose="020B0604020202020204" pitchFamily="34" charset="0"/>
                <a:cs typeface="Arial" panose="020B0604020202020204" pitchFamily="34" charset="0"/>
              </a:rPr>
              <a:t>. </a:t>
            </a:r>
          </a:p>
        </p:txBody>
      </p:sp>
      <p:sp>
        <p:nvSpPr>
          <p:cNvPr id="5" name="Arrow: Down 4">
            <a:extLst>
              <a:ext uri="{FF2B5EF4-FFF2-40B4-BE49-F238E27FC236}">
                <a16:creationId xmlns:a16="http://schemas.microsoft.com/office/drawing/2014/main" id="{A28AB432-C26B-4D9A-A9FA-4F903A4CCCC6}"/>
              </a:ext>
            </a:extLst>
          </p:cNvPr>
          <p:cNvSpPr/>
          <p:nvPr/>
        </p:nvSpPr>
        <p:spPr>
          <a:xfrm>
            <a:off x="5915025" y="571500"/>
            <a:ext cx="47625" cy="36195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6" name="Arrow: Down 5">
            <a:extLst>
              <a:ext uri="{FF2B5EF4-FFF2-40B4-BE49-F238E27FC236}">
                <a16:creationId xmlns:a16="http://schemas.microsoft.com/office/drawing/2014/main" id="{F67EEA8F-A923-4469-87B8-C185E879A321}"/>
              </a:ext>
            </a:extLst>
          </p:cNvPr>
          <p:cNvSpPr/>
          <p:nvPr/>
        </p:nvSpPr>
        <p:spPr>
          <a:xfrm>
            <a:off x="5891212" y="1502955"/>
            <a:ext cx="47625" cy="36195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10" name="Arrow: Down 9">
            <a:extLst>
              <a:ext uri="{FF2B5EF4-FFF2-40B4-BE49-F238E27FC236}">
                <a16:creationId xmlns:a16="http://schemas.microsoft.com/office/drawing/2014/main" id="{95888A58-D996-42A9-B63C-EE53233DEE3F}"/>
              </a:ext>
            </a:extLst>
          </p:cNvPr>
          <p:cNvSpPr/>
          <p:nvPr/>
        </p:nvSpPr>
        <p:spPr>
          <a:xfrm>
            <a:off x="5915024" y="2509934"/>
            <a:ext cx="47626" cy="373224"/>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11" name="Arrow: Down 10">
            <a:extLst>
              <a:ext uri="{FF2B5EF4-FFF2-40B4-BE49-F238E27FC236}">
                <a16:creationId xmlns:a16="http://schemas.microsoft.com/office/drawing/2014/main" id="{B4E2887C-6514-4314-ABEA-A16ECBD74D92}"/>
              </a:ext>
            </a:extLst>
          </p:cNvPr>
          <p:cNvSpPr/>
          <p:nvPr/>
        </p:nvSpPr>
        <p:spPr>
          <a:xfrm>
            <a:off x="5920527" y="3306340"/>
            <a:ext cx="45719" cy="27991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2" name="Slide Number Placeholder 1">
            <a:extLst>
              <a:ext uri="{FF2B5EF4-FFF2-40B4-BE49-F238E27FC236}">
                <a16:creationId xmlns:a16="http://schemas.microsoft.com/office/drawing/2014/main" id="{8E01DB95-0C5E-4F02-A5C1-E020EFF884A5}"/>
              </a:ext>
            </a:extLst>
          </p:cNvPr>
          <p:cNvSpPr>
            <a:spLocks noGrp="1"/>
          </p:cNvSpPr>
          <p:nvPr>
            <p:ph type="sldNum" sz="quarter" idx="12"/>
          </p:nvPr>
        </p:nvSpPr>
        <p:spPr/>
        <p:txBody>
          <a:bodyPr/>
          <a:lstStyle/>
          <a:p>
            <a:fld id="{D57F1E4F-1CFF-5643-939E-217C01CDF565}" type="slidenum">
              <a:rPr lang="en-US" smtClean="0"/>
              <a:pPr/>
              <a:t>21</a:t>
            </a:fld>
            <a:endParaRPr lang="en-US" dirty="0"/>
          </a:p>
        </p:txBody>
      </p:sp>
    </p:spTree>
    <p:extLst>
      <p:ext uri="{BB962C8B-B14F-4D97-AF65-F5344CB8AC3E}">
        <p14:creationId xmlns:p14="http://schemas.microsoft.com/office/powerpoint/2010/main" val="128699238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3F01580-4F0F-48CF-82E8-94947129E433}"/>
              </a:ext>
            </a:extLst>
          </p:cNvPr>
          <p:cNvSpPr>
            <a:spLocks noGrp="1"/>
          </p:cNvSpPr>
          <p:nvPr>
            <p:ph idx="1"/>
          </p:nvPr>
        </p:nvSpPr>
        <p:spPr>
          <a:xfrm>
            <a:off x="1595535" y="111967"/>
            <a:ext cx="10235682" cy="6634065"/>
          </a:xfrm>
        </p:spPr>
        <p:txBody>
          <a:bodyPr/>
          <a:lstStyle/>
          <a:p>
            <a:pPr marL="0" indent="0">
              <a:buNone/>
            </a:pPr>
            <a:endParaRPr lang="en-US" dirty="0"/>
          </a:p>
          <a:p>
            <a:pPr marL="0" indent="0">
              <a:buNone/>
            </a:pPr>
            <a:endParaRPr lang="en-IN" dirty="0"/>
          </a:p>
          <a:p>
            <a:pPr marL="0" indent="0">
              <a:buNone/>
            </a:pPr>
            <a:r>
              <a:rPr lang="en-IN" sz="2000" dirty="0">
                <a:latin typeface="Arial Black" panose="020B0A04020102020204" pitchFamily="34" charset="0"/>
              </a:rPr>
              <a:t>BIOASSY OF HISTAMINE </a:t>
            </a:r>
          </a:p>
          <a:p>
            <a:pPr marL="0" indent="0">
              <a:buNone/>
            </a:pPr>
            <a:r>
              <a:rPr lang="en-IN" sz="2400" dirty="0">
                <a:latin typeface="Arial Black" panose="020B0A04020102020204" pitchFamily="34" charset="0"/>
              </a:rPr>
              <a:t>                                </a:t>
            </a:r>
            <a:r>
              <a:rPr lang="en-IN" sz="2400" dirty="0">
                <a:latin typeface="Arial" panose="020B0604020202020204" pitchFamily="34" charset="0"/>
                <a:cs typeface="Arial" panose="020B0604020202020204" pitchFamily="34" charset="0"/>
              </a:rPr>
              <a:t>Estimation of the concentration /potency of a substance by measuring its biological response in living system .</a:t>
            </a:r>
          </a:p>
          <a:p>
            <a:pPr marL="0" indent="0">
              <a:buNone/>
            </a:pPr>
            <a:endParaRPr lang="en-IN" sz="2400" dirty="0">
              <a:latin typeface="Arial" panose="020B0604020202020204" pitchFamily="34" charset="0"/>
              <a:cs typeface="Arial" panose="020B0604020202020204" pitchFamily="34" charset="0"/>
            </a:endParaRPr>
          </a:p>
          <a:p>
            <a:pPr marL="0" indent="0">
              <a:buNone/>
            </a:pPr>
            <a:r>
              <a:rPr lang="en-IN" sz="2400" dirty="0">
                <a:latin typeface="Arial" panose="020B0604020202020204" pitchFamily="34" charset="0"/>
                <a:cs typeface="Arial" panose="020B0604020202020204" pitchFamily="34" charset="0"/>
              </a:rPr>
              <a:t>BIOASSY OF HISTAMINE CAN BE DONE BY RECORDING : </a:t>
            </a:r>
          </a:p>
          <a:p>
            <a:pPr>
              <a:buFont typeface="+mj-lt"/>
              <a:buAutoNum type="arabicPeriod"/>
            </a:pPr>
            <a:r>
              <a:rPr lang="en-IN" sz="2400" dirty="0" smtClean="0">
                <a:latin typeface="Arial" panose="020B0604020202020204" pitchFamily="34" charset="0"/>
                <a:cs typeface="Arial" panose="020B0604020202020204" pitchFamily="34" charset="0"/>
              </a:rPr>
              <a:t>CRC </a:t>
            </a:r>
            <a:r>
              <a:rPr lang="en-IN" sz="2400" dirty="0">
                <a:latin typeface="Arial" panose="020B0604020202020204" pitchFamily="34" charset="0"/>
                <a:cs typeface="Arial" panose="020B0604020202020204" pitchFamily="34" charset="0"/>
              </a:rPr>
              <a:t>of isolated guinea pig ileum. </a:t>
            </a:r>
          </a:p>
          <a:p>
            <a:pPr>
              <a:buFont typeface="+mj-lt"/>
              <a:buAutoNum type="arabicPeriod"/>
            </a:pPr>
            <a:r>
              <a:rPr lang="en-IN" sz="2400" dirty="0">
                <a:latin typeface="Arial" panose="020B0604020202020204" pitchFamily="34" charset="0"/>
                <a:cs typeface="Arial" panose="020B0604020202020204" pitchFamily="34" charset="0"/>
              </a:rPr>
              <a:t>BP fall in anaethetised cat or dog.</a:t>
            </a:r>
            <a:endParaRPr lang="en-IN" sz="2400" dirty="0">
              <a:latin typeface="Arial Black" panose="020B0A04020102020204" pitchFamily="34" charset="0"/>
            </a:endParaRPr>
          </a:p>
        </p:txBody>
      </p:sp>
      <p:sp>
        <p:nvSpPr>
          <p:cNvPr id="2" name="Slide Number Placeholder 1">
            <a:extLst>
              <a:ext uri="{FF2B5EF4-FFF2-40B4-BE49-F238E27FC236}">
                <a16:creationId xmlns:a16="http://schemas.microsoft.com/office/drawing/2014/main" id="{64238EB8-3C39-422F-B70D-AC9A9021C72C}"/>
              </a:ext>
            </a:extLst>
          </p:cNvPr>
          <p:cNvSpPr>
            <a:spLocks noGrp="1"/>
          </p:cNvSpPr>
          <p:nvPr>
            <p:ph type="sldNum" sz="quarter" idx="12"/>
          </p:nvPr>
        </p:nvSpPr>
        <p:spPr/>
        <p:txBody>
          <a:bodyPr/>
          <a:lstStyle/>
          <a:p>
            <a:fld id="{D57F1E4F-1CFF-5643-939E-217C01CDF565}" type="slidenum">
              <a:rPr lang="en-US" smtClean="0"/>
              <a:pPr/>
              <a:t>22</a:t>
            </a:fld>
            <a:endParaRPr lang="en-US" dirty="0"/>
          </a:p>
        </p:txBody>
      </p:sp>
    </p:spTree>
    <p:extLst>
      <p:ext uri="{BB962C8B-B14F-4D97-AF65-F5344CB8AC3E}">
        <p14:creationId xmlns:p14="http://schemas.microsoft.com/office/powerpoint/2010/main" val="69381081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D3D3A1E-4F73-4792-B2E3-7C991DFC195E}"/>
              </a:ext>
            </a:extLst>
          </p:cNvPr>
          <p:cNvSpPr>
            <a:spLocks noGrp="1"/>
          </p:cNvSpPr>
          <p:nvPr>
            <p:ph idx="1"/>
          </p:nvPr>
        </p:nvSpPr>
        <p:spPr>
          <a:xfrm>
            <a:off x="1604865" y="181947"/>
            <a:ext cx="10207689" cy="6494106"/>
          </a:xfrm>
        </p:spPr>
        <p:txBody>
          <a:bodyPr/>
          <a:lstStyle/>
          <a:p>
            <a:pPr marL="0" indent="0">
              <a:buNone/>
            </a:pPr>
            <a:endParaRPr lang="en-US" dirty="0"/>
          </a:p>
          <a:p>
            <a:pPr marL="0" indent="0">
              <a:buNone/>
            </a:pPr>
            <a:endParaRPr lang="en-IN" dirty="0"/>
          </a:p>
          <a:p>
            <a:pPr marL="0" indent="0">
              <a:buNone/>
            </a:pPr>
            <a:r>
              <a:rPr lang="en-IN" sz="2000" dirty="0">
                <a:latin typeface="Arial Black" panose="020B0A04020102020204" pitchFamily="34" charset="0"/>
              </a:rPr>
              <a:t>BIOASSY USING GAUINEA PIG ILEUM </a:t>
            </a:r>
          </a:p>
          <a:p>
            <a:pPr>
              <a:buFont typeface="Arial" panose="020B0604020202020204" pitchFamily="34" charset="0"/>
              <a:buChar char="•"/>
            </a:pPr>
            <a:r>
              <a:rPr lang="en-IN" sz="2000" dirty="0">
                <a:latin typeface="Arial" panose="020B0604020202020204" pitchFamily="34" charset="0"/>
                <a:cs typeface="Arial" panose="020B0604020202020204" pitchFamily="34" charset="0"/>
              </a:rPr>
              <a:t>BIOASSY OF HISTAMINE ON ISOLATED GUINEA PIG ILUM CAN BE DETERMINE BY </a:t>
            </a:r>
          </a:p>
          <a:p>
            <a:pPr>
              <a:buFont typeface="Wingdings" panose="05000000000000000000" pitchFamily="2" charset="2"/>
              <a:buChar char="q"/>
            </a:pPr>
            <a:r>
              <a:rPr lang="en-IN" sz="2400" dirty="0">
                <a:latin typeface="Arial" panose="020B0604020202020204" pitchFamily="34" charset="0"/>
                <a:cs typeface="Arial" panose="020B0604020202020204" pitchFamily="34" charset="0"/>
              </a:rPr>
              <a:t>Matching bioassay </a:t>
            </a:r>
          </a:p>
          <a:p>
            <a:pPr>
              <a:buFont typeface="Wingdings" panose="05000000000000000000" pitchFamily="2" charset="2"/>
              <a:buChar char="q"/>
            </a:pPr>
            <a:r>
              <a:rPr lang="en-IN" sz="2400" dirty="0">
                <a:latin typeface="Arial" panose="020B0604020202020204" pitchFamily="34" charset="0"/>
                <a:cs typeface="Arial" panose="020B0604020202020204" pitchFamily="34" charset="0"/>
              </a:rPr>
              <a:t>Interpolation bioassay </a:t>
            </a:r>
          </a:p>
          <a:p>
            <a:pPr>
              <a:buFont typeface="Wingdings" panose="05000000000000000000" pitchFamily="2" charset="2"/>
              <a:buChar char="q"/>
            </a:pPr>
            <a:r>
              <a:rPr lang="en-IN" sz="2400" dirty="0">
                <a:latin typeface="Arial" panose="020B0604020202020204" pitchFamily="34" charset="0"/>
                <a:cs typeface="Arial" panose="020B0604020202020204" pitchFamily="34" charset="0"/>
              </a:rPr>
              <a:t>Bracketing assay </a:t>
            </a:r>
          </a:p>
          <a:p>
            <a:pPr>
              <a:buFont typeface="Wingdings" panose="05000000000000000000" pitchFamily="2" charset="2"/>
              <a:buChar char="q"/>
            </a:pPr>
            <a:r>
              <a:rPr lang="en-IN" sz="2400" dirty="0">
                <a:latin typeface="Arial" panose="020B0604020202020204" pitchFamily="34" charset="0"/>
                <a:cs typeface="Arial" panose="020B0604020202020204" pitchFamily="34" charset="0"/>
              </a:rPr>
              <a:t>Multiple point assay</a:t>
            </a:r>
          </a:p>
          <a:p>
            <a:pPr>
              <a:buFont typeface="Wingdings" panose="05000000000000000000" pitchFamily="2" charset="2"/>
              <a:buChar char="q"/>
            </a:pPr>
            <a:endParaRPr lang="en-IN" sz="2000" dirty="0">
              <a:latin typeface="Arial" panose="020B0604020202020204" pitchFamily="34" charset="0"/>
              <a:cs typeface="Arial" panose="020B0604020202020204" pitchFamily="34" charset="0"/>
            </a:endParaRPr>
          </a:p>
        </p:txBody>
      </p:sp>
      <p:sp>
        <p:nvSpPr>
          <p:cNvPr id="2" name="Slide Number Placeholder 1">
            <a:extLst>
              <a:ext uri="{FF2B5EF4-FFF2-40B4-BE49-F238E27FC236}">
                <a16:creationId xmlns:a16="http://schemas.microsoft.com/office/drawing/2014/main" id="{C901D08F-AEB7-442F-81A6-60139520DADE}"/>
              </a:ext>
            </a:extLst>
          </p:cNvPr>
          <p:cNvSpPr>
            <a:spLocks noGrp="1"/>
          </p:cNvSpPr>
          <p:nvPr>
            <p:ph type="sldNum" sz="quarter" idx="12"/>
          </p:nvPr>
        </p:nvSpPr>
        <p:spPr/>
        <p:txBody>
          <a:bodyPr/>
          <a:lstStyle/>
          <a:p>
            <a:fld id="{D57F1E4F-1CFF-5643-939E-217C01CDF565}" type="slidenum">
              <a:rPr lang="en-US" smtClean="0"/>
              <a:pPr/>
              <a:t>23</a:t>
            </a:fld>
            <a:endParaRPr lang="en-US" dirty="0"/>
          </a:p>
        </p:txBody>
      </p:sp>
    </p:spTree>
    <p:extLst>
      <p:ext uri="{BB962C8B-B14F-4D97-AF65-F5344CB8AC3E}">
        <p14:creationId xmlns:p14="http://schemas.microsoft.com/office/powerpoint/2010/main" val="400214553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E87C266-8DF5-4C41-901A-2FC64223C646}"/>
              </a:ext>
            </a:extLst>
          </p:cNvPr>
          <p:cNvSpPr>
            <a:spLocks noGrp="1"/>
          </p:cNvSpPr>
          <p:nvPr>
            <p:ph idx="1"/>
          </p:nvPr>
        </p:nvSpPr>
        <p:spPr>
          <a:xfrm>
            <a:off x="1688841" y="279917"/>
            <a:ext cx="10095722" cy="6494107"/>
          </a:xfrm>
        </p:spPr>
        <p:txBody>
          <a:bodyPr>
            <a:normAutofit lnSpcReduction="10000"/>
          </a:bodyPr>
          <a:lstStyle/>
          <a:p>
            <a:endParaRPr lang="en-US" dirty="0"/>
          </a:p>
          <a:p>
            <a:endParaRPr lang="en-IN" dirty="0"/>
          </a:p>
          <a:p>
            <a:pPr marL="0" indent="0">
              <a:buNone/>
            </a:pPr>
            <a:r>
              <a:rPr lang="en-IN" sz="2400" dirty="0">
                <a:latin typeface="Arial Black" panose="020B0A04020102020204" pitchFamily="34" charset="0"/>
              </a:rPr>
              <a:t>ILEUM </a:t>
            </a:r>
          </a:p>
          <a:p>
            <a:pPr>
              <a:buFont typeface="Arial" panose="020B0604020202020204" pitchFamily="34" charset="0"/>
              <a:buChar char="•"/>
            </a:pPr>
            <a:r>
              <a:rPr lang="en-IN" sz="2600" dirty="0" smtClean="0">
                <a:latin typeface="Arial" panose="020B0604020202020204" pitchFamily="34" charset="0"/>
                <a:cs typeface="Arial" panose="020B0604020202020204" pitchFamily="34" charset="0"/>
              </a:rPr>
              <a:t>3/5 cm long part of ileum </a:t>
            </a:r>
            <a:endParaRPr lang="en-IN" sz="2600" dirty="0">
              <a:latin typeface="Arial" panose="020B0604020202020204" pitchFamily="34" charset="0"/>
              <a:cs typeface="Arial" panose="020B0604020202020204" pitchFamily="34" charset="0"/>
            </a:endParaRPr>
          </a:p>
          <a:p>
            <a:pPr marL="0" indent="0">
              <a:buNone/>
            </a:pPr>
            <a:r>
              <a:rPr lang="en-IN" sz="2400" dirty="0" smtClean="0">
                <a:latin typeface="Arial Black" panose="020B0A04020102020204" pitchFamily="34" charset="0"/>
                <a:cs typeface="Arial" panose="020B0604020202020204" pitchFamily="34" charset="0"/>
              </a:rPr>
              <a:t>REQUIRMENTS </a:t>
            </a:r>
            <a:r>
              <a:rPr lang="en-IN" dirty="0">
                <a:latin typeface="Arial Black" panose="020B0A04020102020204" pitchFamily="34" charset="0"/>
                <a:cs typeface="Arial" panose="020B0604020202020204" pitchFamily="34" charset="0"/>
              </a:rPr>
              <a:t>: </a:t>
            </a:r>
          </a:p>
          <a:p>
            <a:pPr>
              <a:buFont typeface="Arial" panose="020B0604020202020204" pitchFamily="34" charset="0"/>
              <a:buChar char="•"/>
            </a:pPr>
            <a:r>
              <a:rPr lang="en-IN" sz="2600" dirty="0">
                <a:latin typeface="Arial" panose="020B0604020202020204" pitchFamily="34" charset="0"/>
                <a:cs typeface="Arial" panose="020B0604020202020204" pitchFamily="34" charset="0"/>
              </a:rPr>
              <a:t>Instruments : thermo statically controlled organ bath , </a:t>
            </a:r>
            <a:r>
              <a:rPr lang="en-IN" sz="2600" dirty="0" err="1">
                <a:latin typeface="Arial" panose="020B0604020202020204" pitchFamily="34" charset="0"/>
                <a:cs typeface="Arial" panose="020B0604020202020204" pitchFamily="34" charset="0"/>
              </a:rPr>
              <a:t>chymograph</a:t>
            </a:r>
            <a:r>
              <a:rPr lang="en-IN" sz="2600" dirty="0">
                <a:latin typeface="Arial" panose="020B0604020202020204" pitchFamily="34" charset="0"/>
                <a:cs typeface="Arial" panose="020B0604020202020204" pitchFamily="34" charset="0"/>
              </a:rPr>
              <a:t> , aerator </a:t>
            </a:r>
          </a:p>
          <a:p>
            <a:pPr>
              <a:buFont typeface="Arial" panose="020B0604020202020204" pitchFamily="34" charset="0"/>
              <a:buChar char="•"/>
            </a:pPr>
            <a:r>
              <a:rPr lang="en-IN" sz="2600" dirty="0">
                <a:latin typeface="Arial" panose="020B0604020202020204" pitchFamily="34" charset="0"/>
                <a:cs typeface="Arial" panose="020B0604020202020204" pitchFamily="34" charset="0"/>
              </a:rPr>
              <a:t>Physiological solution : Tyrode  solution</a:t>
            </a:r>
          </a:p>
          <a:p>
            <a:pPr>
              <a:buFont typeface="Arial" panose="020B0604020202020204" pitchFamily="34" charset="0"/>
              <a:buChar char="•"/>
            </a:pPr>
            <a:r>
              <a:rPr lang="en-IN" sz="2600" dirty="0">
                <a:latin typeface="Arial" panose="020B0604020202020204" pitchFamily="34" charset="0"/>
                <a:cs typeface="Arial" panose="020B0604020202020204" pitchFamily="34" charset="0"/>
              </a:rPr>
              <a:t>Temperature : </a:t>
            </a:r>
            <a:r>
              <a:rPr lang="en-IN" sz="2600" dirty="0" smtClean="0">
                <a:latin typeface="Arial" panose="020B0604020202020204" pitchFamily="34" charset="0"/>
                <a:cs typeface="Arial" panose="020B0604020202020204" pitchFamily="34" charset="0"/>
              </a:rPr>
              <a:t>32 c </a:t>
            </a:r>
            <a:endParaRPr lang="en-IN" sz="2600" dirty="0">
              <a:latin typeface="Arial" panose="020B0604020202020204" pitchFamily="34" charset="0"/>
              <a:cs typeface="Arial" panose="020B0604020202020204" pitchFamily="34" charset="0"/>
            </a:endParaRPr>
          </a:p>
          <a:p>
            <a:pPr>
              <a:buFont typeface="Arial" panose="020B0604020202020204" pitchFamily="34" charset="0"/>
              <a:buChar char="•"/>
            </a:pPr>
            <a:r>
              <a:rPr lang="en-IN" sz="2600" dirty="0">
                <a:latin typeface="Arial" panose="020B0604020202020204" pitchFamily="34" charset="0"/>
                <a:cs typeface="Arial" panose="020B0604020202020204" pitchFamily="34" charset="0"/>
              </a:rPr>
              <a:t>Animal : guinea pig </a:t>
            </a:r>
          </a:p>
          <a:p>
            <a:pPr>
              <a:buFont typeface="Arial" panose="020B0604020202020204" pitchFamily="34" charset="0"/>
              <a:buChar char="•"/>
            </a:pPr>
            <a:r>
              <a:rPr lang="en-IN" sz="2600" dirty="0">
                <a:latin typeface="Arial" panose="020B0604020202020204" pitchFamily="34" charset="0"/>
                <a:cs typeface="Arial" panose="020B0604020202020204" pitchFamily="34" charset="0"/>
              </a:rPr>
              <a:t>Standard histamine solution </a:t>
            </a:r>
          </a:p>
          <a:p>
            <a:pPr marL="0" indent="0">
              <a:buNone/>
            </a:pPr>
            <a:endParaRPr lang="en-IN" sz="2000" dirty="0">
              <a:latin typeface="Arial" panose="020B0604020202020204" pitchFamily="34" charset="0"/>
              <a:cs typeface="Arial" panose="020B0604020202020204" pitchFamily="34" charset="0"/>
            </a:endParaRPr>
          </a:p>
          <a:p>
            <a:pPr>
              <a:buFont typeface="Arial" panose="020B0604020202020204" pitchFamily="34" charset="0"/>
              <a:buChar char="•"/>
            </a:pPr>
            <a:endParaRPr lang="en-IN" sz="2000" dirty="0">
              <a:latin typeface="Arial" panose="020B0604020202020204" pitchFamily="34" charset="0"/>
              <a:cs typeface="Arial" panose="020B0604020202020204" pitchFamily="34" charset="0"/>
            </a:endParaRPr>
          </a:p>
          <a:p>
            <a:pPr marL="0" indent="0">
              <a:buNone/>
            </a:pPr>
            <a:r>
              <a:rPr lang="en-IN" sz="2000" dirty="0">
                <a:latin typeface="Arial" panose="020B0604020202020204" pitchFamily="34" charset="0"/>
                <a:cs typeface="Arial" panose="020B0604020202020204" pitchFamily="34" charset="0"/>
              </a:rPr>
              <a:t> </a:t>
            </a:r>
          </a:p>
          <a:p>
            <a:pPr>
              <a:buFont typeface="Arial" panose="020B0604020202020204" pitchFamily="34" charset="0"/>
              <a:buChar char="•"/>
            </a:pPr>
            <a:endParaRPr lang="en-IN" sz="2000" dirty="0">
              <a:latin typeface="Arial" panose="020B0604020202020204" pitchFamily="34" charset="0"/>
              <a:cs typeface="Arial" panose="020B0604020202020204" pitchFamily="34" charset="0"/>
            </a:endParaRPr>
          </a:p>
        </p:txBody>
      </p:sp>
      <p:sp>
        <p:nvSpPr>
          <p:cNvPr id="2" name="Slide Number Placeholder 1">
            <a:extLst>
              <a:ext uri="{FF2B5EF4-FFF2-40B4-BE49-F238E27FC236}">
                <a16:creationId xmlns:a16="http://schemas.microsoft.com/office/drawing/2014/main" id="{5D069ED1-C463-4B53-A254-6578857432FA}"/>
              </a:ext>
            </a:extLst>
          </p:cNvPr>
          <p:cNvSpPr>
            <a:spLocks noGrp="1"/>
          </p:cNvSpPr>
          <p:nvPr>
            <p:ph type="sldNum" sz="quarter" idx="12"/>
          </p:nvPr>
        </p:nvSpPr>
        <p:spPr/>
        <p:txBody>
          <a:bodyPr/>
          <a:lstStyle/>
          <a:p>
            <a:fld id="{D57F1E4F-1CFF-5643-939E-217C01CDF565}" type="slidenum">
              <a:rPr lang="en-US" smtClean="0"/>
              <a:pPr/>
              <a:t>24</a:t>
            </a:fld>
            <a:endParaRPr lang="en-US" dirty="0"/>
          </a:p>
        </p:txBody>
      </p:sp>
    </p:spTree>
    <p:extLst>
      <p:ext uri="{BB962C8B-B14F-4D97-AF65-F5344CB8AC3E}">
        <p14:creationId xmlns:p14="http://schemas.microsoft.com/office/powerpoint/2010/main" val="317602587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CBEC80F-4E82-43C7-BE25-323BEE16D17E}"/>
              </a:ext>
            </a:extLst>
          </p:cNvPr>
          <p:cNvSpPr>
            <a:spLocks noGrp="1"/>
          </p:cNvSpPr>
          <p:nvPr>
            <p:ph idx="1"/>
          </p:nvPr>
        </p:nvSpPr>
        <p:spPr>
          <a:xfrm>
            <a:off x="1623527" y="130629"/>
            <a:ext cx="10319657" cy="6643395"/>
          </a:xfrm>
        </p:spPr>
        <p:txBody>
          <a:bodyPr/>
          <a:lstStyle/>
          <a:p>
            <a:endParaRPr lang="en-US" dirty="0"/>
          </a:p>
          <a:p>
            <a:endParaRPr lang="en-IN" dirty="0"/>
          </a:p>
          <a:p>
            <a:pPr marL="0" indent="0">
              <a:buNone/>
            </a:pPr>
            <a:r>
              <a:rPr lang="en-IN" dirty="0"/>
              <a:t> </a:t>
            </a:r>
            <a:r>
              <a:rPr lang="en-IN" sz="2000" dirty="0">
                <a:latin typeface="Arial Black" panose="020B0A04020102020204" pitchFamily="34" charset="0"/>
              </a:rPr>
              <a:t>preparing standard </a:t>
            </a:r>
          </a:p>
          <a:p>
            <a:pPr marL="0" indent="0">
              <a:buNone/>
            </a:pPr>
            <a:endParaRPr lang="en-IN" sz="2000" dirty="0">
              <a:latin typeface="Arial Black" panose="020B0A04020102020204" pitchFamily="34" charset="0"/>
            </a:endParaRPr>
          </a:p>
          <a:p>
            <a:pPr>
              <a:buFont typeface="Arial" panose="020B0604020202020204" pitchFamily="34" charset="0"/>
              <a:buChar char="•"/>
            </a:pPr>
            <a:r>
              <a:rPr lang="en-IN" sz="2400" dirty="0">
                <a:latin typeface="Arial" panose="020B0604020202020204" pitchFamily="34" charset="0"/>
                <a:cs typeface="Arial" panose="020B0604020202020204" pitchFamily="34" charset="0"/>
              </a:rPr>
              <a:t>Take 10 mg of histamine + 10 ml of water (1000ug / ml) </a:t>
            </a:r>
          </a:p>
          <a:p>
            <a:pPr>
              <a:buFont typeface="Arial" panose="020B0604020202020204" pitchFamily="34" charset="0"/>
              <a:buChar char="•"/>
            </a:pPr>
            <a:endParaRPr lang="en-IN" sz="2400" dirty="0">
              <a:latin typeface="Arial" panose="020B0604020202020204" pitchFamily="34" charset="0"/>
              <a:cs typeface="Arial" panose="020B0604020202020204" pitchFamily="34" charset="0"/>
            </a:endParaRPr>
          </a:p>
          <a:p>
            <a:pPr>
              <a:buFont typeface="Arial" panose="020B0604020202020204" pitchFamily="34" charset="0"/>
              <a:buChar char="•"/>
            </a:pPr>
            <a:endParaRPr lang="en-IN" sz="2400" dirty="0">
              <a:latin typeface="Arial" panose="020B0604020202020204" pitchFamily="34" charset="0"/>
              <a:cs typeface="Arial" panose="020B0604020202020204" pitchFamily="34" charset="0"/>
            </a:endParaRPr>
          </a:p>
          <a:p>
            <a:pPr>
              <a:buFont typeface="Arial" panose="020B0604020202020204" pitchFamily="34" charset="0"/>
              <a:buChar char="•"/>
            </a:pPr>
            <a:r>
              <a:rPr lang="en-IN" sz="2400" dirty="0">
                <a:latin typeface="Arial" panose="020B0604020202020204" pitchFamily="34" charset="0"/>
                <a:cs typeface="Arial" panose="020B0604020202020204" pitchFamily="34" charset="0"/>
              </a:rPr>
              <a:t>Take 0.1 and dilute with 10 ml water ( 10 ug /ml)  </a:t>
            </a:r>
          </a:p>
        </p:txBody>
      </p:sp>
      <p:sp>
        <p:nvSpPr>
          <p:cNvPr id="4" name="Arrow: Down 3">
            <a:extLst>
              <a:ext uri="{FF2B5EF4-FFF2-40B4-BE49-F238E27FC236}">
                <a16:creationId xmlns:a16="http://schemas.microsoft.com/office/drawing/2014/main" id="{BA89A559-2716-44E0-96FD-152AADE90B12}"/>
              </a:ext>
            </a:extLst>
          </p:cNvPr>
          <p:cNvSpPr/>
          <p:nvPr/>
        </p:nvSpPr>
        <p:spPr>
          <a:xfrm>
            <a:off x="5355771" y="2220686"/>
            <a:ext cx="177282" cy="569167"/>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2" name="Slide Number Placeholder 1">
            <a:extLst>
              <a:ext uri="{FF2B5EF4-FFF2-40B4-BE49-F238E27FC236}">
                <a16:creationId xmlns:a16="http://schemas.microsoft.com/office/drawing/2014/main" id="{8F2ADCEA-CBE6-4BA3-A807-9A745F7427F1}"/>
              </a:ext>
            </a:extLst>
          </p:cNvPr>
          <p:cNvSpPr>
            <a:spLocks noGrp="1"/>
          </p:cNvSpPr>
          <p:nvPr>
            <p:ph type="sldNum" sz="quarter" idx="12"/>
          </p:nvPr>
        </p:nvSpPr>
        <p:spPr/>
        <p:txBody>
          <a:bodyPr/>
          <a:lstStyle/>
          <a:p>
            <a:fld id="{D57F1E4F-1CFF-5643-939E-217C01CDF565}" type="slidenum">
              <a:rPr lang="en-US" smtClean="0"/>
              <a:pPr/>
              <a:t>25</a:t>
            </a:fld>
            <a:endParaRPr lang="en-US" dirty="0"/>
          </a:p>
        </p:txBody>
      </p:sp>
    </p:spTree>
    <p:extLst>
      <p:ext uri="{BB962C8B-B14F-4D97-AF65-F5344CB8AC3E}">
        <p14:creationId xmlns:p14="http://schemas.microsoft.com/office/powerpoint/2010/main" val="346312953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a:extLst>
              <a:ext uri="{FF2B5EF4-FFF2-40B4-BE49-F238E27FC236}">
                <a16:creationId xmlns:a16="http://schemas.microsoft.com/office/drawing/2014/main" id="{8E30A6EB-8D3A-4EBA-9A6F-EBDF842A0225}"/>
              </a:ext>
            </a:extLst>
          </p:cNvPr>
          <p:cNvSpPr>
            <a:spLocks noGrp="1"/>
          </p:cNvSpPr>
          <p:nvPr>
            <p:ph idx="1"/>
          </p:nvPr>
        </p:nvSpPr>
        <p:spPr>
          <a:xfrm>
            <a:off x="1651517" y="279917"/>
            <a:ext cx="10431625" cy="6466115"/>
          </a:xfrm>
        </p:spPr>
        <p:txBody>
          <a:bodyPr/>
          <a:lstStyle/>
          <a:p>
            <a:pPr marL="0" indent="0">
              <a:buNone/>
            </a:pPr>
            <a:endParaRPr lang="en-US" dirty="0"/>
          </a:p>
          <a:p>
            <a:pPr marL="0" indent="0">
              <a:buNone/>
            </a:pPr>
            <a:endParaRPr lang="en-IN" dirty="0"/>
          </a:p>
          <a:p>
            <a:pPr marL="0" indent="0">
              <a:buNone/>
            </a:pPr>
            <a:r>
              <a:rPr lang="en-IN" dirty="0">
                <a:latin typeface="Arial Black" panose="020B0A04020102020204" pitchFamily="34" charset="0"/>
              </a:rPr>
              <a:t>BIOASSAY USING ANAESTHETISED CAT OR DOG </a:t>
            </a:r>
          </a:p>
          <a:p>
            <a:pPr algn="just">
              <a:buFont typeface="Arial" panose="020B0604020202020204" pitchFamily="34" charset="0"/>
              <a:buChar char="•"/>
            </a:pPr>
            <a:r>
              <a:rPr lang="en-IN" sz="3200" dirty="0">
                <a:latin typeface="Arial" panose="020B0604020202020204" pitchFamily="34" charset="0"/>
                <a:cs typeface="Arial" panose="020B0604020202020204" pitchFamily="34" charset="0"/>
              </a:rPr>
              <a:t>Cat or dog is anaesthestised with chloralosed or barbiturate and prepared for recording of BP </a:t>
            </a:r>
          </a:p>
          <a:p>
            <a:pPr algn="just">
              <a:buFont typeface="Arial" panose="020B0604020202020204" pitchFamily="34" charset="0"/>
              <a:buChar char="•"/>
            </a:pPr>
            <a:r>
              <a:rPr lang="en-IN" sz="3200" dirty="0">
                <a:latin typeface="Arial" panose="020B0604020202020204" pitchFamily="34" charset="0"/>
                <a:cs typeface="Arial" panose="020B0604020202020204" pitchFamily="34" charset="0"/>
              </a:rPr>
              <a:t>Sensitivity is determined by injecting standard solution of 0.05 ,1.0 ,</a:t>
            </a:r>
            <a:r>
              <a:rPr lang="en-IN" sz="3200" dirty="0" smtClean="0">
                <a:latin typeface="Arial" panose="020B0604020202020204" pitchFamily="34" charset="0"/>
                <a:cs typeface="Arial" panose="020B0604020202020204" pitchFamily="34" charset="0"/>
              </a:rPr>
              <a:t>1.5 </a:t>
            </a:r>
            <a:r>
              <a:rPr lang="en-IN" sz="3200" dirty="0">
                <a:latin typeface="Arial" panose="020B0604020202020204" pitchFamily="34" charset="0"/>
                <a:cs typeface="Arial" panose="020B0604020202020204" pitchFamily="34" charset="0"/>
              </a:rPr>
              <a:t>ug of histamine base per kg body weigh is given for 5 min interval assay is done </a:t>
            </a:r>
          </a:p>
          <a:p>
            <a:pPr algn="just">
              <a:buFont typeface="Arial" panose="020B0604020202020204" pitchFamily="34" charset="0"/>
              <a:buChar char="•"/>
            </a:pPr>
            <a:r>
              <a:rPr lang="en-IN" sz="3200" dirty="0">
                <a:latin typeface="Arial" panose="020B0604020202020204" pitchFamily="34" charset="0"/>
                <a:cs typeface="Arial" panose="020B0604020202020204" pitchFamily="34" charset="0"/>
              </a:rPr>
              <a:t>A fixed dose of standard producing a fall in BP about 20 mm Hg is injected with changing dose of test at regular intervals and matching assay is done </a:t>
            </a:r>
          </a:p>
        </p:txBody>
      </p:sp>
      <p:sp>
        <p:nvSpPr>
          <p:cNvPr id="2" name="Slide Number Placeholder 1">
            <a:extLst>
              <a:ext uri="{FF2B5EF4-FFF2-40B4-BE49-F238E27FC236}">
                <a16:creationId xmlns:a16="http://schemas.microsoft.com/office/drawing/2014/main" id="{BF062999-0699-4249-A907-67771A409563}"/>
              </a:ext>
            </a:extLst>
          </p:cNvPr>
          <p:cNvSpPr>
            <a:spLocks noGrp="1"/>
          </p:cNvSpPr>
          <p:nvPr>
            <p:ph type="sldNum" sz="quarter" idx="12"/>
          </p:nvPr>
        </p:nvSpPr>
        <p:spPr/>
        <p:txBody>
          <a:bodyPr/>
          <a:lstStyle/>
          <a:p>
            <a:fld id="{D57F1E4F-1CFF-5643-939E-217C01CDF565}" type="slidenum">
              <a:rPr lang="en-US" smtClean="0"/>
              <a:pPr/>
              <a:t>26</a:t>
            </a:fld>
            <a:endParaRPr lang="en-US" dirty="0"/>
          </a:p>
        </p:txBody>
      </p:sp>
    </p:spTree>
    <p:extLst>
      <p:ext uri="{BB962C8B-B14F-4D97-AF65-F5344CB8AC3E}">
        <p14:creationId xmlns:p14="http://schemas.microsoft.com/office/powerpoint/2010/main" val="100444328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89E6B2B-AE4F-47BC-B583-E5268892837E}"/>
              </a:ext>
            </a:extLst>
          </p:cNvPr>
          <p:cNvSpPr>
            <a:spLocks noGrp="1"/>
          </p:cNvSpPr>
          <p:nvPr>
            <p:ph idx="1"/>
          </p:nvPr>
        </p:nvSpPr>
        <p:spPr>
          <a:xfrm>
            <a:off x="1642187" y="149290"/>
            <a:ext cx="10384971" cy="6643396"/>
          </a:xfrm>
        </p:spPr>
        <p:txBody>
          <a:bodyPr/>
          <a:lstStyle/>
          <a:p>
            <a:endParaRPr lang="en-US" dirty="0"/>
          </a:p>
          <a:p>
            <a:pPr marL="0" indent="0">
              <a:buNone/>
            </a:pPr>
            <a:endParaRPr lang="en-IN" dirty="0"/>
          </a:p>
          <a:p>
            <a:pPr marL="0" indent="0">
              <a:buNone/>
            </a:pPr>
            <a:r>
              <a:rPr lang="en-IN" sz="2000" dirty="0">
                <a:latin typeface="Arial Black" panose="020B0A04020102020204" pitchFamily="34" charset="0"/>
              </a:rPr>
              <a:t>BIOASSAY OF DIGITALIS </a:t>
            </a:r>
          </a:p>
          <a:p>
            <a:pPr marL="0" indent="0">
              <a:buNone/>
            </a:pPr>
            <a:endParaRPr lang="en-IN" dirty="0"/>
          </a:p>
          <a:p>
            <a:pPr marL="0" indent="0">
              <a:buNone/>
            </a:pPr>
            <a:r>
              <a:rPr lang="en-US" sz="2500" dirty="0">
                <a:latin typeface="Arial Black" panose="020B0A04020102020204" pitchFamily="34" charset="0"/>
              </a:rPr>
              <a:t> Principle</a:t>
            </a:r>
            <a:r>
              <a:rPr lang="en-US" sz="2500" dirty="0"/>
              <a:t>: </a:t>
            </a:r>
            <a:r>
              <a:rPr lang="en-US" sz="2500" dirty="0">
                <a:latin typeface="Arial" panose="020B0604020202020204" pitchFamily="34" charset="0"/>
                <a:cs typeface="Arial" panose="020B0604020202020204" pitchFamily="34" charset="0"/>
              </a:rPr>
              <a:t>Potency of the test sample is compared with that of the standard preparation by determining the action on the cardiac muscle</a:t>
            </a:r>
            <a:r>
              <a:rPr lang="en-US" sz="2500" dirty="0"/>
              <a:t>.</a:t>
            </a:r>
          </a:p>
          <a:p>
            <a:pPr marL="0" indent="0">
              <a:buNone/>
            </a:pPr>
            <a:r>
              <a:rPr lang="en-US" sz="2500" dirty="0"/>
              <a:t> </a:t>
            </a:r>
            <a:r>
              <a:rPr lang="en-US" sz="2500" dirty="0">
                <a:latin typeface="Arial Black" panose="020B0A04020102020204" pitchFamily="34" charset="0"/>
              </a:rPr>
              <a:t>Standard Preparation and Units</a:t>
            </a:r>
            <a:r>
              <a:rPr lang="en-US" sz="2500" dirty="0"/>
              <a:t>: </a:t>
            </a:r>
            <a:r>
              <a:rPr lang="en-US" sz="2500" dirty="0">
                <a:latin typeface="Arial" panose="020B0604020202020204" pitchFamily="34" charset="0"/>
                <a:cs typeface="Arial" panose="020B0604020202020204" pitchFamily="34" charset="0"/>
              </a:rPr>
              <a:t>The standard preparation is a mixture of dried and powdered digitalis leaves (1 unit = 76 mg.)</a:t>
            </a:r>
          </a:p>
          <a:p>
            <a:pPr marL="0" indent="0">
              <a:buNone/>
            </a:pPr>
            <a:endParaRPr lang="en-US" sz="2500" dirty="0"/>
          </a:p>
          <a:p>
            <a:pPr marL="0" indent="0">
              <a:buNone/>
            </a:pPr>
            <a:r>
              <a:rPr lang="en-US" sz="2500" dirty="0"/>
              <a:t> </a:t>
            </a:r>
            <a:r>
              <a:rPr lang="en-US" sz="2500" dirty="0">
                <a:latin typeface="Arial Black" panose="020B0A04020102020204" pitchFamily="34" charset="0"/>
              </a:rPr>
              <a:t> Preparation of Extracts</a:t>
            </a:r>
            <a:r>
              <a:rPr lang="en-US" sz="2500" dirty="0">
                <a:latin typeface="Arial" panose="020B0604020202020204" pitchFamily="34" charset="0"/>
                <a:cs typeface="Arial" panose="020B0604020202020204" pitchFamily="34" charset="0"/>
              </a:rPr>
              <a:t>: Exact amount of the powder is extracted with dehydrated alcohol in a continuous extraction apparatus for six hours. The final extract should contain 10 ml. (5 ml. alcohol + 5 ml. water) per 10 g. of digitalis powder. It should be stored in between 5 0C and –5 </a:t>
            </a:r>
            <a:r>
              <a:rPr lang="en-US" sz="2500" dirty="0" err="1">
                <a:latin typeface="Arial" panose="020B0604020202020204" pitchFamily="34" charset="0"/>
                <a:cs typeface="Arial" panose="020B0604020202020204" pitchFamily="34" charset="0"/>
              </a:rPr>
              <a:t>oC.</a:t>
            </a:r>
            <a:endParaRPr lang="en-US" sz="2500" dirty="0">
              <a:latin typeface="Arial" panose="020B0604020202020204" pitchFamily="34" charset="0"/>
              <a:cs typeface="Arial" panose="020B0604020202020204" pitchFamily="34" charset="0"/>
            </a:endParaRPr>
          </a:p>
          <a:p>
            <a:pPr marL="0" indent="0">
              <a:buNone/>
            </a:pPr>
            <a:endParaRPr lang="en-US" sz="2500" dirty="0">
              <a:latin typeface="Arial Black" panose="020B0A04020102020204" pitchFamily="34" charset="0"/>
            </a:endParaRPr>
          </a:p>
          <a:p>
            <a:pPr marL="0" indent="0">
              <a:buNone/>
            </a:pPr>
            <a:endParaRPr lang="en-IN" dirty="0">
              <a:latin typeface="Arial Black" panose="020B0A04020102020204" pitchFamily="34" charset="0"/>
            </a:endParaRPr>
          </a:p>
        </p:txBody>
      </p:sp>
      <p:sp>
        <p:nvSpPr>
          <p:cNvPr id="2" name="Slide Number Placeholder 1">
            <a:extLst>
              <a:ext uri="{FF2B5EF4-FFF2-40B4-BE49-F238E27FC236}">
                <a16:creationId xmlns:a16="http://schemas.microsoft.com/office/drawing/2014/main" id="{3FEFC7D1-E0B3-44EB-B6BF-1D667DC0B1B5}"/>
              </a:ext>
            </a:extLst>
          </p:cNvPr>
          <p:cNvSpPr>
            <a:spLocks noGrp="1"/>
          </p:cNvSpPr>
          <p:nvPr>
            <p:ph type="sldNum" sz="quarter" idx="12"/>
          </p:nvPr>
        </p:nvSpPr>
        <p:spPr/>
        <p:txBody>
          <a:bodyPr/>
          <a:lstStyle/>
          <a:p>
            <a:fld id="{D57F1E4F-1CFF-5643-939E-217C01CDF565}" type="slidenum">
              <a:rPr lang="en-US" smtClean="0"/>
              <a:pPr/>
              <a:t>27</a:t>
            </a:fld>
            <a:endParaRPr lang="en-US" dirty="0"/>
          </a:p>
        </p:txBody>
      </p:sp>
    </p:spTree>
    <p:extLst>
      <p:ext uri="{BB962C8B-B14F-4D97-AF65-F5344CB8AC3E}">
        <p14:creationId xmlns:p14="http://schemas.microsoft.com/office/powerpoint/2010/main" val="134317997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0C50D71-E3CC-44E6-9EB4-AD05E690FAF7}"/>
              </a:ext>
            </a:extLst>
          </p:cNvPr>
          <p:cNvSpPr>
            <a:spLocks noGrp="1"/>
          </p:cNvSpPr>
          <p:nvPr>
            <p:ph idx="1"/>
          </p:nvPr>
        </p:nvSpPr>
        <p:spPr>
          <a:xfrm>
            <a:off x="1614196" y="0"/>
            <a:ext cx="10179698" cy="6857999"/>
          </a:xfrm>
        </p:spPr>
        <p:txBody>
          <a:bodyPr>
            <a:normAutofit fontScale="92500" lnSpcReduction="10000"/>
          </a:bodyPr>
          <a:lstStyle/>
          <a:p>
            <a:pPr marL="0" indent="0">
              <a:buNone/>
            </a:pPr>
            <a:r>
              <a:rPr lang="en-US" sz="2200" dirty="0">
                <a:latin typeface="Arial Black" panose="020B0A04020102020204" pitchFamily="34" charset="0"/>
              </a:rPr>
              <a:t>PIGEON METHOD</a:t>
            </a:r>
            <a:r>
              <a:rPr lang="en-IN" sz="2200" dirty="0">
                <a:latin typeface="Arial Black" panose="020B0A04020102020204" pitchFamily="34" charset="0"/>
              </a:rPr>
              <a:t> </a:t>
            </a:r>
          </a:p>
          <a:p>
            <a:pPr marL="0" indent="0" algn="just">
              <a:buNone/>
            </a:pPr>
            <a:r>
              <a:rPr lang="en-IN" sz="2000" dirty="0">
                <a:latin typeface="Arial Black" panose="020B0A04020102020204" pitchFamily="34" charset="0"/>
              </a:rPr>
              <a:t> </a:t>
            </a:r>
            <a:r>
              <a:rPr lang="en-US" sz="2000" dirty="0">
                <a:latin typeface="Arial" panose="020B0604020202020204" pitchFamily="34" charset="0"/>
                <a:cs typeface="Arial" panose="020B0604020202020204" pitchFamily="34" charset="0"/>
              </a:rPr>
              <a:t>o</a:t>
            </a:r>
            <a:r>
              <a:rPr lang="en-IN" sz="2000" dirty="0">
                <a:latin typeface="Arial Black" panose="020B0A04020102020204" pitchFamily="34" charset="0"/>
              </a:rPr>
              <a:t> </a:t>
            </a:r>
            <a:r>
              <a:rPr lang="en-US" sz="2400" dirty="0">
                <a:latin typeface="Arial" panose="020B0604020202020204" pitchFamily="34" charset="0"/>
                <a:cs typeface="Arial" panose="020B0604020202020204" pitchFamily="34" charset="0"/>
              </a:rPr>
              <a:t>Minimum 6 pigeons are used for testing each sample</a:t>
            </a:r>
            <a:r>
              <a:rPr lang="en-US" sz="2400" dirty="0">
                <a:latin typeface="Arial Black" panose="020B0A04020102020204" pitchFamily="34" charset="0"/>
                <a:cs typeface="Arial" panose="020B0604020202020204" pitchFamily="34" charset="0"/>
              </a:rPr>
              <a:t>. </a:t>
            </a:r>
          </a:p>
          <a:p>
            <a:pPr marL="0" indent="0" algn="just">
              <a:buNone/>
            </a:pPr>
            <a:r>
              <a:rPr lang="en-US" sz="2400" dirty="0">
                <a:latin typeface="Arial" panose="020B0604020202020204" pitchFamily="34" charset="0"/>
                <a:cs typeface="Arial" panose="020B0604020202020204" pitchFamily="34" charset="0"/>
              </a:rPr>
              <a:t> o The weight of the heaviest pigeon should not exceed twice the weight of the lightest pigeon. </a:t>
            </a:r>
          </a:p>
          <a:p>
            <a:pPr marL="0" indent="0" algn="just">
              <a:buNone/>
            </a:pPr>
            <a:r>
              <a:rPr lang="en-US" sz="2400" dirty="0">
                <a:latin typeface="Arial" panose="020B0604020202020204" pitchFamily="34" charset="0"/>
                <a:cs typeface="Arial" panose="020B0604020202020204" pitchFamily="34" charset="0"/>
              </a:rPr>
              <a:t>o Food is withheld 16-28 hours before the experiment. </a:t>
            </a:r>
          </a:p>
          <a:p>
            <a:pPr marL="0" indent="0" algn="just">
              <a:buNone/>
            </a:pPr>
            <a:r>
              <a:rPr lang="en-US" sz="2400" dirty="0">
                <a:latin typeface="Arial" panose="020B0604020202020204" pitchFamily="34" charset="0"/>
                <a:cs typeface="Arial" panose="020B0604020202020204" pitchFamily="34" charset="0"/>
              </a:rPr>
              <a:t>o Pigeons are divided on the basis of their sex, weight and breed, into two group</a:t>
            </a:r>
            <a:r>
              <a:rPr lang="en-US" sz="2400" dirty="0"/>
              <a:t>s.</a:t>
            </a:r>
            <a:endParaRPr lang="en-IN" sz="2400" dirty="0">
              <a:latin typeface="Arial Black" panose="020B0A04020102020204" pitchFamily="34" charset="0"/>
            </a:endParaRPr>
          </a:p>
          <a:p>
            <a:pPr marL="0" indent="0">
              <a:buNone/>
            </a:pPr>
            <a:r>
              <a:rPr lang="en-US" sz="2400" dirty="0"/>
              <a:t>o </a:t>
            </a:r>
            <a:r>
              <a:rPr lang="en-US" sz="2400" dirty="0">
                <a:latin typeface="Arial" panose="020B0604020202020204" pitchFamily="34" charset="0"/>
                <a:cs typeface="Arial" panose="020B0604020202020204" pitchFamily="34" charset="0"/>
              </a:rPr>
              <a:t>They are anaesthetized with anesthetic ether.</a:t>
            </a:r>
          </a:p>
          <a:p>
            <a:pPr marL="0" indent="0">
              <a:buNone/>
            </a:pPr>
            <a:r>
              <a:rPr lang="en-US" sz="2400" dirty="0">
                <a:latin typeface="Arial" panose="020B0604020202020204" pitchFamily="34" charset="0"/>
                <a:cs typeface="Arial" panose="020B0604020202020204" pitchFamily="34" charset="0"/>
              </a:rPr>
              <a:t>o One side of the wing is dissected and the alar vein is cannulated by means of a venous cannula. Dilutions are made with normal saline. </a:t>
            </a:r>
          </a:p>
          <a:p>
            <a:pPr marL="0" indent="0">
              <a:buNone/>
            </a:pPr>
            <a:r>
              <a:rPr lang="en-US" sz="2400" dirty="0">
                <a:latin typeface="Arial" panose="020B0604020202020204" pitchFamily="34" charset="0"/>
                <a:cs typeface="Arial" panose="020B0604020202020204" pitchFamily="34" charset="0"/>
              </a:rPr>
              <a:t>o The test sample and standard sample is infused through cannula In pigeons, stoppage of heart is associated with a characteristic vomiting response called ‘emesis’. </a:t>
            </a:r>
          </a:p>
          <a:p>
            <a:pPr marL="0" indent="0">
              <a:buNone/>
            </a:pPr>
            <a:r>
              <a:rPr lang="en-US" sz="2400" dirty="0">
                <a:latin typeface="Arial" panose="020B0604020202020204" pitchFamily="34" charset="0"/>
                <a:cs typeface="Arial" panose="020B0604020202020204" pitchFamily="34" charset="0"/>
              </a:rPr>
              <a:t>o The milk from the crop sac of pigeons is being ejected out. This may be taken as the end point response of digitalis. The lethal dose per kg. of body weight is determined for each pigeon. </a:t>
            </a:r>
          </a:p>
          <a:p>
            <a:pPr marL="0" indent="0">
              <a:buNone/>
            </a:pPr>
            <a:r>
              <a:rPr lang="en-US" sz="2400" dirty="0">
                <a:latin typeface="Arial" panose="020B0604020202020204" pitchFamily="34" charset="0"/>
                <a:cs typeface="Arial" panose="020B0604020202020204" pitchFamily="34" charset="0"/>
              </a:rPr>
              <a:t>o The potency of the test sample is determined by dividing the mean lethal dose of standard by the mean lethal dose of the test sample.</a:t>
            </a:r>
            <a:endParaRPr lang="en-IN" sz="2400" dirty="0">
              <a:latin typeface="Arial" panose="020B0604020202020204" pitchFamily="34" charset="0"/>
              <a:cs typeface="Arial" panose="020B0604020202020204" pitchFamily="34" charset="0"/>
            </a:endParaRPr>
          </a:p>
        </p:txBody>
      </p:sp>
      <p:sp>
        <p:nvSpPr>
          <p:cNvPr id="2" name="Slide Number Placeholder 1">
            <a:extLst>
              <a:ext uri="{FF2B5EF4-FFF2-40B4-BE49-F238E27FC236}">
                <a16:creationId xmlns:a16="http://schemas.microsoft.com/office/drawing/2014/main" id="{6D319029-D213-4BDB-89BF-31031D660CD2}"/>
              </a:ext>
            </a:extLst>
          </p:cNvPr>
          <p:cNvSpPr>
            <a:spLocks noGrp="1"/>
          </p:cNvSpPr>
          <p:nvPr>
            <p:ph type="sldNum" sz="quarter" idx="12"/>
          </p:nvPr>
        </p:nvSpPr>
        <p:spPr/>
        <p:txBody>
          <a:bodyPr/>
          <a:lstStyle/>
          <a:p>
            <a:fld id="{D57F1E4F-1CFF-5643-939E-217C01CDF565}" type="slidenum">
              <a:rPr lang="en-US" smtClean="0"/>
              <a:pPr/>
              <a:t>28</a:t>
            </a:fld>
            <a:endParaRPr lang="en-US" dirty="0"/>
          </a:p>
        </p:txBody>
      </p:sp>
    </p:spTree>
    <p:extLst>
      <p:ext uri="{BB962C8B-B14F-4D97-AF65-F5344CB8AC3E}">
        <p14:creationId xmlns:p14="http://schemas.microsoft.com/office/powerpoint/2010/main" val="117372281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D707B9B-1A1D-4D76-8883-525384812CF7}"/>
              </a:ext>
            </a:extLst>
          </p:cNvPr>
          <p:cNvSpPr>
            <a:spLocks noGrp="1"/>
          </p:cNvSpPr>
          <p:nvPr>
            <p:ph idx="1"/>
          </p:nvPr>
        </p:nvSpPr>
        <p:spPr>
          <a:xfrm>
            <a:off x="1586204" y="0"/>
            <a:ext cx="10403632" cy="6857999"/>
          </a:xfrm>
        </p:spPr>
        <p:txBody>
          <a:bodyPr>
            <a:normAutofit/>
          </a:bodyPr>
          <a:lstStyle/>
          <a:p>
            <a:pPr marL="0" indent="0">
              <a:buNone/>
            </a:pPr>
            <a:endParaRPr lang="en-IN" dirty="0">
              <a:latin typeface="Arial Black" panose="020B0A04020102020204" pitchFamily="34" charset="0"/>
            </a:endParaRPr>
          </a:p>
          <a:p>
            <a:pPr marL="0" indent="0">
              <a:buNone/>
            </a:pPr>
            <a:r>
              <a:rPr lang="en-IN" sz="2000" dirty="0">
                <a:latin typeface="Arial Black" panose="020B0A04020102020204" pitchFamily="34" charset="0"/>
              </a:rPr>
              <a:t>BIOASSAY OF D-TUBOCURARINE </a:t>
            </a:r>
          </a:p>
          <a:p>
            <a:pPr marL="0" indent="0">
              <a:buNone/>
            </a:pPr>
            <a:endParaRPr lang="en-IN" dirty="0">
              <a:latin typeface="Arial Black" panose="020B0A04020102020204" pitchFamily="34" charset="0"/>
            </a:endParaRPr>
          </a:p>
          <a:p>
            <a:pPr marL="0" indent="0">
              <a:buNone/>
            </a:pPr>
            <a:r>
              <a:rPr lang="en-US" sz="2000" dirty="0">
                <a:latin typeface="Arial Black" panose="020B0A04020102020204" pitchFamily="34" charset="0"/>
              </a:rPr>
              <a:t>Rabbit Head-drop Method </a:t>
            </a:r>
            <a:r>
              <a:rPr lang="en-US" sz="2000" dirty="0"/>
              <a:t>:</a:t>
            </a:r>
          </a:p>
          <a:p>
            <a:pPr marL="0" indent="0">
              <a:buNone/>
            </a:pPr>
            <a:r>
              <a:rPr lang="en-US" dirty="0"/>
              <a:t>  </a:t>
            </a:r>
            <a:r>
              <a:rPr lang="en-US" sz="2000" dirty="0">
                <a:latin typeface="Arial Black" panose="020B0A04020102020204" pitchFamily="34" charset="0"/>
              </a:rPr>
              <a:t>Principle</a:t>
            </a:r>
            <a:r>
              <a:rPr lang="en-US" sz="2400" dirty="0"/>
              <a:t>: </a:t>
            </a:r>
            <a:r>
              <a:rPr lang="en-US" sz="2400" dirty="0">
                <a:latin typeface="Arial" panose="020B0604020202020204" pitchFamily="34" charset="0"/>
                <a:cs typeface="Arial" panose="020B0604020202020204" pitchFamily="34" charset="0"/>
              </a:rPr>
              <a:t>d-Tubocurarine hydrochloride is injected into the marginal vein of a rabbit’s ear till the rabbit’s neck muscles are relaxed such that the animal cannot hold its head up. The total amount of test sample required to produce the endpoint is compared with the total amount of the standard sample required to produce similar endpoint</a:t>
            </a:r>
            <a:r>
              <a:rPr lang="en-US" sz="2400" dirty="0"/>
              <a:t>.  </a:t>
            </a:r>
          </a:p>
          <a:p>
            <a:pPr marL="0" indent="0">
              <a:buNone/>
            </a:pPr>
            <a:r>
              <a:rPr lang="en-US" dirty="0">
                <a:latin typeface="Arial Black" panose="020B0A04020102020204" pitchFamily="34" charset="0"/>
              </a:rPr>
              <a:t> </a:t>
            </a:r>
            <a:r>
              <a:rPr lang="en-US" sz="2000" dirty="0">
                <a:latin typeface="Arial Black" panose="020B0A04020102020204" pitchFamily="34" charset="0"/>
              </a:rPr>
              <a:t>Selection of Rabbits</a:t>
            </a:r>
            <a:r>
              <a:rPr lang="en-US" sz="2400" dirty="0">
                <a:latin typeface="Arial" panose="020B0604020202020204" pitchFamily="34" charset="0"/>
                <a:cs typeface="Arial" panose="020B0604020202020204" pitchFamily="34" charset="0"/>
              </a:rPr>
              <a:t>: Rabbits weighing 2 kg. are used. Animals should be free from disease, obtained from a healthy colony and should be accustomed with the experimental procedure. </a:t>
            </a:r>
          </a:p>
          <a:p>
            <a:pPr>
              <a:buFont typeface="Wingdings" panose="05000000000000000000" pitchFamily="2" charset="2"/>
              <a:buChar char="q"/>
            </a:pPr>
            <a:r>
              <a:rPr lang="en-US" dirty="0">
                <a:latin typeface="Arial Black" panose="020B0A04020102020204" pitchFamily="34" charset="0"/>
              </a:rPr>
              <a:t> </a:t>
            </a:r>
            <a:r>
              <a:rPr lang="en-US" sz="2000" dirty="0">
                <a:latin typeface="Arial Black" panose="020B0A04020102020204" pitchFamily="34" charset="0"/>
              </a:rPr>
              <a:t>Experimental Procedure</a:t>
            </a:r>
            <a:r>
              <a:rPr lang="en-US" sz="2000" dirty="0"/>
              <a:t>:</a:t>
            </a:r>
          </a:p>
          <a:p>
            <a:pPr marL="0" indent="0">
              <a:buNone/>
            </a:pPr>
            <a:r>
              <a:rPr lang="en-US" sz="2000" dirty="0"/>
              <a:t> - </a:t>
            </a:r>
            <a:r>
              <a:rPr lang="en-US" sz="2400" dirty="0">
                <a:latin typeface="Arial" panose="020B0604020202020204" pitchFamily="34" charset="0"/>
                <a:cs typeface="Arial" panose="020B0604020202020204" pitchFamily="34" charset="0"/>
              </a:rPr>
              <a:t>Rabbit is placed in a holder with its head protruding outside. o The head should be freely movable. </a:t>
            </a:r>
          </a:p>
          <a:p>
            <a:pPr marL="0" indent="0">
              <a:buNone/>
            </a:pPr>
            <a:r>
              <a:rPr lang="en-US" sz="2400" dirty="0">
                <a:latin typeface="Arial" panose="020B0604020202020204" pitchFamily="34" charset="0"/>
                <a:cs typeface="Arial" panose="020B0604020202020204" pitchFamily="34" charset="0"/>
              </a:rPr>
              <a:t>- Minimum 8 rabbits are used</a:t>
            </a:r>
            <a:r>
              <a:rPr lang="en-US" sz="2000" dirty="0"/>
              <a:t>.</a:t>
            </a:r>
            <a:endParaRPr lang="en-IN" sz="2000" dirty="0">
              <a:latin typeface="Arial" panose="020B0604020202020204" pitchFamily="34" charset="0"/>
              <a:cs typeface="Arial" panose="020B0604020202020204" pitchFamily="34" charset="0"/>
            </a:endParaRPr>
          </a:p>
        </p:txBody>
      </p:sp>
      <p:sp>
        <p:nvSpPr>
          <p:cNvPr id="2" name="Slide Number Placeholder 1">
            <a:extLst>
              <a:ext uri="{FF2B5EF4-FFF2-40B4-BE49-F238E27FC236}">
                <a16:creationId xmlns:a16="http://schemas.microsoft.com/office/drawing/2014/main" id="{7445220D-F38C-4AD8-A282-40FD26B7FE4C}"/>
              </a:ext>
            </a:extLst>
          </p:cNvPr>
          <p:cNvSpPr>
            <a:spLocks noGrp="1"/>
          </p:cNvSpPr>
          <p:nvPr>
            <p:ph type="sldNum" sz="quarter" idx="12"/>
          </p:nvPr>
        </p:nvSpPr>
        <p:spPr/>
        <p:txBody>
          <a:bodyPr/>
          <a:lstStyle/>
          <a:p>
            <a:fld id="{D57F1E4F-1CFF-5643-939E-217C01CDF565}" type="slidenum">
              <a:rPr lang="en-US" smtClean="0"/>
              <a:pPr/>
              <a:t>29</a:t>
            </a:fld>
            <a:endParaRPr lang="en-US" dirty="0"/>
          </a:p>
        </p:txBody>
      </p:sp>
    </p:spTree>
    <p:extLst>
      <p:ext uri="{BB962C8B-B14F-4D97-AF65-F5344CB8AC3E}">
        <p14:creationId xmlns:p14="http://schemas.microsoft.com/office/powerpoint/2010/main" val="373734751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0530627-2968-4287-86FD-9B9F816B0D1D}"/>
              </a:ext>
            </a:extLst>
          </p:cNvPr>
          <p:cNvSpPr>
            <a:spLocks noGrp="1"/>
          </p:cNvSpPr>
          <p:nvPr>
            <p:ph type="title"/>
          </p:nvPr>
        </p:nvSpPr>
        <p:spPr>
          <a:xfrm>
            <a:off x="2042419" y="164237"/>
            <a:ext cx="8911687" cy="805195"/>
          </a:xfrm>
        </p:spPr>
        <p:txBody>
          <a:bodyPr/>
          <a:lstStyle/>
          <a:p>
            <a:r>
              <a:rPr lang="en-IN" dirty="0">
                <a:solidFill>
                  <a:schemeClr val="tx1"/>
                </a:solidFill>
                <a:latin typeface="Arial Black" panose="020B0A04020102020204" pitchFamily="34" charset="0"/>
              </a:rPr>
              <a:t>                     </a:t>
            </a:r>
            <a:r>
              <a:rPr lang="en-IN" dirty="0" smtClean="0">
                <a:solidFill>
                  <a:schemeClr val="tx1"/>
                </a:solidFill>
                <a:latin typeface="Arial Black" panose="020B0A04020102020204" pitchFamily="34" charset="0"/>
              </a:rPr>
              <a:t>BIOASSAY</a:t>
            </a:r>
            <a:endParaRPr lang="en-IN" dirty="0">
              <a:solidFill>
                <a:schemeClr val="tx1"/>
              </a:solidFill>
              <a:latin typeface="Arial Black" panose="020B0A04020102020204" pitchFamily="34" charset="0"/>
            </a:endParaRPr>
          </a:p>
        </p:txBody>
      </p:sp>
      <p:sp>
        <p:nvSpPr>
          <p:cNvPr id="5" name="Content Placeholder 4">
            <a:extLst>
              <a:ext uri="{FF2B5EF4-FFF2-40B4-BE49-F238E27FC236}">
                <a16:creationId xmlns:a16="http://schemas.microsoft.com/office/drawing/2014/main" id="{0205DAFF-095B-46D2-BFDD-6670F32E838F}"/>
              </a:ext>
            </a:extLst>
          </p:cNvPr>
          <p:cNvSpPr>
            <a:spLocks noGrp="1"/>
          </p:cNvSpPr>
          <p:nvPr>
            <p:ph idx="1"/>
          </p:nvPr>
        </p:nvSpPr>
        <p:spPr>
          <a:xfrm>
            <a:off x="1819469" y="969432"/>
            <a:ext cx="9970077" cy="5888568"/>
          </a:xfrm>
        </p:spPr>
        <p:txBody>
          <a:bodyPr>
            <a:normAutofit/>
          </a:bodyPr>
          <a:lstStyle/>
          <a:p>
            <a:pPr marL="0" indent="0">
              <a:buNone/>
            </a:pPr>
            <a:endParaRPr lang="en-IN" dirty="0">
              <a:latin typeface="Arial Black" panose="020B0A04020102020204" pitchFamily="34" charset="0"/>
            </a:endParaRPr>
          </a:p>
          <a:p>
            <a:pPr marL="0" indent="0">
              <a:buNone/>
            </a:pPr>
            <a:r>
              <a:rPr lang="en-IN" sz="2400" dirty="0">
                <a:latin typeface="Arial Black" panose="020B0A04020102020204" pitchFamily="34" charset="0"/>
              </a:rPr>
              <a:t>  DEFINATION </a:t>
            </a:r>
          </a:p>
          <a:p>
            <a:pPr marL="0" indent="0">
              <a:buNone/>
            </a:pPr>
            <a:r>
              <a:rPr lang="en-IN" dirty="0">
                <a:latin typeface="Arial Black" panose="020B0A04020102020204" pitchFamily="34" charset="0"/>
              </a:rPr>
              <a:t>                       </a:t>
            </a:r>
            <a:r>
              <a:rPr lang="en-IN" sz="2000" dirty="0">
                <a:latin typeface="Arial" panose="020B0604020202020204" pitchFamily="34" charset="0"/>
                <a:cs typeface="Arial" panose="020B0604020202020204" pitchFamily="34" charset="0"/>
              </a:rPr>
              <a:t>Detection of measurement of the concentration of substance in a     </a:t>
            </a:r>
          </a:p>
          <a:p>
            <a:pPr marL="0" indent="0">
              <a:buNone/>
            </a:pPr>
            <a:r>
              <a:rPr lang="en-IN" sz="2000" dirty="0">
                <a:latin typeface="Arial" panose="020B0604020202020204" pitchFamily="34" charset="0"/>
                <a:cs typeface="Arial" panose="020B0604020202020204" pitchFamily="34" charset="0"/>
              </a:rPr>
              <a:t>                         preparation using biological method .                                                                                      </a:t>
            </a:r>
          </a:p>
          <a:p>
            <a:pPr marL="0" indent="0">
              <a:buNone/>
            </a:pPr>
            <a:endParaRPr lang="en-IN" sz="2000" dirty="0">
              <a:latin typeface="Arial" panose="020B0604020202020204" pitchFamily="34" charset="0"/>
              <a:cs typeface="Arial" panose="020B0604020202020204" pitchFamily="34" charset="0"/>
            </a:endParaRPr>
          </a:p>
          <a:p>
            <a:pPr marL="0" indent="0">
              <a:buNone/>
            </a:pPr>
            <a:r>
              <a:rPr lang="en-IN" sz="2400" dirty="0">
                <a:latin typeface="Arial Black" panose="020B0A04020102020204" pitchFamily="34" charset="0"/>
                <a:cs typeface="Arial" panose="020B0604020202020204" pitchFamily="34" charset="0"/>
              </a:rPr>
              <a:t>  PRINCIPLE  </a:t>
            </a:r>
            <a:endParaRPr lang="en-IN" sz="2400" dirty="0">
              <a:latin typeface="Arial" panose="020B0604020202020204" pitchFamily="34" charset="0"/>
              <a:cs typeface="Arial" panose="020B0604020202020204" pitchFamily="34" charset="0"/>
            </a:endParaRPr>
          </a:p>
          <a:p>
            <a:pPr marL="0" indent="0">
              <a:buNone/>
            </a:pPr>
            <a:r>
              <a:rPr lang="en-IN" sz="2400" dirty="0">
                <a:latin typeface="Arial" panose="020B0604020202020204" pitchFamily="34" charset="0"/>
                <a:cs typeface="Arial" panose="020B0604020202020204" pitchFamily="34" charset="0"/>
              </a:rPr>
              <a:t>                     </a:t>
            </a:r>
            <a:r>
              <a:rPr lang="en-IN" sz="2000" dirty="0">
                <a:latin typeface="Arial" panose="020B0604020202020204" pitchFamily="34" charset="0"/>
                <a:cs typeface="Arial" panose="020B0604020202020204" pitchFamily="34" charset="0"/>
              </a:rPr>
              <a:t>The basic principle of bioassay is to compare the test substance      </a:t>
            </a:r>
          </a:p>
          <a:p>
            <a:pPr marL="0" indent="0">
              <a:buNone/>
            </a:pPr>
            <a:r>
              <a:rPr lang="en-IN" sz="2000" dirty="0">
                <a:latin typeface="Arial" panose="020B0604020202020204" pitchFamily="34" charset="0"/>
                <a:cs typeface="Arial" panose="020B0604020202020204" pitchFamily="34" charset="0"/>
              </a:rPr>
              <a:t>                         with the international standard preparation of the same and find </a:t>
            </a:r>
          </a:p>
          <a:p>
            <a:pPr marL="0" indent="0">
              <a:buNone/>
            </a:pPr>
            <a:r>
              <a:rPr lang="en-IN" sz="2000" dirty="0">
                <a:latin typeface="Arial" panose="020B0604020202020204" pitchFamily="34" charset="0"/>
                <a:cs typeface="Arial" panose="020B0604020202020204" pitchFamily="34" charset="0"/>
              </a:rPr>
              <a:t>                         out how much test substance is required to product a same biol -      </a:t>
            </a:r>
          </a:p>
          <a:p>
            <a:pPr marL="0" indent="0">
              <a:buNone/>
            </a:pPr>
            <a:r>
              <a:rPr lang="en-IN" sz="2000" dirty="0">
                <a:latin typeface="Arial" panose="020B0604020202020204" pitchFamily="34" charset="0"/>
                <a:cs typeface="Arial" panose="020B0604020202020204" pitchFamily="34" charset="0"/>
              </a:rPr>
              <a:t>                         ogical effect as produced by the standard.</a:t>
            </a:r>
            <a:endParaRPr lang="en-IN" sz="2400" dirty="0">
              <a:latin typeface="Arial Black" panose="020B0A04020102020204" pitchFamily="34" charset="0"/>
              <a:cs typeface="Arial" panose="020B0604020202020204" pitchFamily="34" charset="0"/>
            </a:endParaRPr>
          </a:p>
          <a:p>
            <a:pPr marL="0" indent="0">
              <a:buNone/>
            </a:pPr>
            <a:r>
              <a:rPr lang="en-IN" sz="2400" dirty="0">
                <a:latin typeface="Arial Black" panose="020B0A04020102020204" pitchFamily="34" charset="0"/>
                <a:cs typeface="Arial" panose="020B0604020202020204" pitchFamily="34" charset="0"/>
              </a:rPr>
              <a:t>                </a:t>
            </a:r>
            <a:r>
              <a:rPr lang="en-IN" sz="2000" dirty="0">
                <a:latin typeface="Arial Black" panose="020B0A04020102020204" pitchFamily="34" charset="0"/>
                <a:cs typeface="Arial" panose="020B0604020202020204" pitchFamily="34" charset="0"/>
              </a:rPr>
              <a:t>  </a:t>
            </a:r>
            <a:endParaRPr lang="en-IN" sz="2400" dirty="0">
              <a:latin typeface="Arial" panose="020B0604020202020204" pitchFamily="34" charset="0"/>
              <a:cs typeface="Arial" panose="020B0604020202020204" pitchFamily="34" charset="0"/>
            </a:endParaRPr>
          </a:p>
        </p:txBody>
      </p:sp>
      <p:sp>
        <p:nvSpPr>
          <p:cNvPr id="2" name="Slide Number Placeholder 1">
            <a:extLst>
              <a:ext uri="{FF2B5EF4-FFF2-40B4-BE49-F238E27FC236}">
                <a16:creationId xmlns:a16="http://schemas.microsoft.com/office/drawing/2014/main" id="{5762DC0B-A873-4C24-B5A7-DC669793D419}"/>
              </a:ext>
            </a:extLst>
          </p:cNvPr>
          <p:cNvSpPr>
            <a:spLocks noGrp="1"/>
          </p:cNvSpPr>
          <p:nvPr>
            <p:ph type="sldNum" sz="quarter" idx="12"/>
          </p:nvPr>
        </p:nvSpPr>
        <p:spPr/>
        <p:txBody>
          <a:bodyPr/>
          <a:lstStyle/>
          <a:p>
            <a:fld id="{D57F1E4F-1CFF-5643-939E-217C01CDF565}" type="slidenum">
              <a:rPr lang="en-US" smtClean="0"/>
              <a:pPr/>
              <a:t>3</a:t>
            </a:fld>
            <a:endParaRPr lang="en-US" dirty="0"/>
          </a:p>
        </p:txBody>
      </p:sp>
    </p:spTree>
    <p:extLst>
      <p:ext uri="{BB962C8B-B14F-4D97-AF65-F5344CB8AC3E}">
        <p14:creationId xmlns:p14="http://schemas.microsoft.com/office/powerpoint/2010/main" val="3588893184"/>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6D254CB-0D6C-4837-A74E-5A11D5A5163C}"/>
              </a:ext>
            </a:extLst>
          </p:cNvPr>
          <p:cNvSpPr>
            <a:spLocks noGrp="1"/>
          </p:cNvSpPr>
          <p:nvPr>
            <p:ph idx="1"/>
          </p:nvPr>
        </p:nvSpPr>
        <p:spPr>
          <a:xfrm>
            <a:off x="1623527" y="214604"/>
            <a:ext cx="10403632" cy="6568751"/>
          </a:xfrm>
        </p:spPr>
        <p:txBody>
          <a:bodyPr/>
          <a:lstStyle/>
          <a:p>
            <a:pPr marL="0" indent="0">
              <a:buNone/>
            </a:pPr>
            <a:endParaRPr lang="en-IN" dirty="0"/>
          </a:p>
          <a:p>
            <a:pPr marL="0" indent="0">
              <a:buNone/>
            </a:pPr>
            <a:r>
              <a:rPr lang="en-US" sz="2400" dirty="0">
                <a:latin typeface="Arial" panose="020B0604020202020204" pitchFamily="34" charset="0"/>
                <a:cs typeface="Arial" panose="020B0604020202020204" pitchFamily="34" charset="0"/>
              </a:rPr>
              <a:t>They are divided into two groups each containing 4 rabbits. </a:t>
            </a:r>
          </a:p>
          <a:p>
            <a:pPr marL="0" indent="0">
              <a:buNone/>
            </a:pPr>
            <a:r>
              <a:rPr lang="en-US" sz="2400" dirty="0">
                <a:latin typeface="Arial" panose="020B0604020202020204" pitchFamily="34" charset="0"/>
                <a:cs typeface="Arial" panose="020B0604020202020204" pitchFamily="34" charset="0"/>
              </a:rPr>
              <a:t>o First group will receive standard sample and the second group will receive the sample under test.</a:t>
            </a:r>
          </a:p>
          <a:p>
            <a:pPr marL="0" indent="0">
              <a:buNone/>
            </a:pPr>
            <a:r>
              <a:rPr lang="en-US" sz="2400" dirty="0">
                <a:latin typeface="Arial" panose="020B0604020202020204" pitchFamily="34" charset="0"/>
                <a:cs typeface="Arial" panose="020B0604020202020204" pitchFamily="34" charset="0"/>
              </a:rPr>
              <a:t> o d-Tubocurarine solution is injected at a constant speed by infusion apparatus through the marginal vein. </a:t>
            </a:r>
          </a:p>
          <a:p>
            <a:pPr marL="0" indent="0">
              <a:buNone/>
            </a:pPr>
            <a:r>
              <a:rPr lang="en-US" sz="2400" dirty="0">
                <a:latin typeface="Arial" panose="020B0604020202020204" pitchFamily="34" charset="0"/>
                <a:cs typeface="Arial" panose="020B0604020202020204" pitchFamily="34" charset="0"/>
              </a:rPr>
              <a:t>o Injection should be given at a rate of 0.4 ml/min and should take about 10 min. Dose 0.012% w/v in saline.</a:t>
            </a:r>
            <a:r>
              <a:rPr lang="en-US" sz="2400" dirty="0"/>
              <a:t> </a:t>
            </a:r>
          </a:p>
          <a:p>
            <a:pPr marL="0" indent="0">
              <a:buNone/>
            </a:pPr>
            <a:r>
              <a:rPr lang="en-US" sz="2400" dirty="0">
                <a:latin typeface="Arial" panose="020B0604020202020204" pitchFamily="34" charset="0"/>
                <a:cs typeface="Arial" panose="020B0604020202020204" pitchFamily="34" charset="0"/>
              </a:rPr>
              <a:t>o Infusion is continued till the rabbit will not be in a position to hold its head erect or there will be no response by focusing light on the eyes.</a:t>
            </a:r>
          </a:p>
          <a:p>
            <a:pPr marL="0" indent="0">
              <a:buNone/>
            </a:pPr>
            <a:r>
              <a:rPr lang="en-US" sz="2400" dirty="0">
                <a:latin typeface="Arial" panose="020B0604020202020204" pitchFamily="34" charset="0"/>
                <a:cs typeface="Arial" panose="020B0604020202020204" pitchFamily="34" charset="0"/>
              </a:rPr>
              <a:t> o Rabbits recover immediately from the effect of curarization.</a:t>
            </a:r>
          </a:p>
          <a:p>
            <a:pPr marL="0" indent="0">
              <a:buNone/>
            </a:pPr>
            <a:r>
              <a:rPr lang="en-US" sz="2400" dirty="0">
                <a:latin typeface="Arial" panose="020B0604020202020204" pitchFamily="34" charset="0"/>
                <a:cs typeface="Arial" panose="020B0604020202020204" pitchFamily="34" charset="0"/>
              </a:rPr>
              <a:t> o During the experiment there is a possibility of respiratory embarrassment which is treated by injecting neostigmine, methyl sulphate (0.05 mg.) and atropine sulphate immediately through the marginal ear vein</a:t>
            </a:r>
            <a:r>
              <a:rPr lang="en-US" sz="2400" dirty="0"/>
              <a:t>.</a:t>
            </a:r>
            <a:endParaRPr lang="en-IN" sz="2400" dirty="0">
              <a:latin typeface="Arial" panose="020B0604020202020204" pitchFamily="34" charset="0"/>
              <a:cs typeface="Arial" panose="020B0604020202020204" pitchFamily="34" charset="0"/>
            </a:endParaRPr>
          </a:p>
        </p:txBody>
      </p:sp>
      <p:sp>
        <p:nvSpPr>
          <p:cNvPr id="2" name="Slide Number Placeholder 1">
            <a:extLst>
              <a:ext uri="{FF2B5EF4-FFF2-40B4-BE49-F238E27FC236}">
                <a16:creationId xmlns:a16="http://schemas.microsoft.com/office/drawing/2014/main" id="{34A11900-95EC-4FD8-980B-C447FA134968}"/>
              </a:ext>
            </a:extLst>
          </p:cNvPr>
          <p:cNvSpPr>
            <a:spLocks noGrp="1"/>
          </p:cNvSpPr>
          <p:nvPr>
            <p:ph type="sldNum" sz="quarter" idx="12"/>
          </p:nvPr>
        </p:nvSpPr>
        <p:spPr/>
        <p:txBody>
          <a:bodyPr/>
          <a:lstStyle/>
          <a:p>
            <a:fld id="{D57F1E4F-1CFF-5643-939E-217C01CDF565}" type="slidenum">
              <a:rPr lang="en-US" smtClean="0"/>
              <a:pPr/>
              <a:t>30</a:t>
            </a:fld>
            <a:endParaRPr lang="en-US" dirty="0"/>
          </a:p>
        </p:txBody>
      </p:sp>
    </p:spTree>
    <p:extLst>
      <p:ext uri="{BB962C8B-B14F-4D97-AF65-F5344CB8AC3E}">
        <p14:creationId xmlns:p14="http://schemas.microsoft.com/office/powerpoint/2010/main" val="176786403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3BBE3F8-256C-43E8-890B-952535738C98}"/>
              </a:ext>
            </a:extLst>
          </p:cNvPr>
          <p:cNvSpPr>
            <a:spLocks noGrp="1"/>
          </p:cNvSpPr>
          <p:nvPr>
            <p:ph idx="1"/>
          </p:nvPr>
        </p:nvSpPr>
        <p:spPr>
          <a:xfrm>
            <a:off x="1642188" y="270588"/>
            <a:ext cx="10217020" cy="6428792"/>
          </a:xfrm>
        </p:spPr>
        <p:txBody>
          <a:bodyPr/>
          <a:lstStyle/>
          <a:p>
            <a:pPr marL="0" indent="0">
              <a:buNone/>
            </a:pPr>
            <a:endParaRPr lang="en-US" dirty="0"/>
          </a:p>
          <a:p>
            <a:pPr marL="0" indent="0">
              <a:buNone/>
            </a:pPr>
            <a:r>
              <a:rPr lang="en-US" dirty="0"/>
              <a:t> </a:t>
            </a:r>
            <a:r>
              <a:rPr lang="en-US" sz="2400" dirty="0">
                <a:latin typeface="Arial" panose="020B0604020202020204" pitchFamily="34" charset="0"/>
                <a:cs typeface="Arial" panose="020B0604020202020204" pitchFamily="34" charset="0"/>
              </a:rPr>
              <a:t>o Cross-over test is carried out to minimize biological error due to animal variation.</a:t>
            </a:r>
          </a:p>
          <a:p>
            <a:pPr marL="0" indent="0">
              <a:buNone/>
            </a:pPr>
            <a:r>
              <a:rPr lang="en-US" sz="2400" dirty="0">
                <a:latin typeface="Arial" panose="020B0604020202020204" pitchFamily="34" charset="0"/>
                <a:cs typeface="Arial" panose="020B0604020202020204" pitchFamily="34" charset="0"/>
              </a:rPr>
              <a:t> o Those rabbits which received the standard sample on the first day will be given test sample on the second day of experiment and vice versa.</a:t>
            </a:r>
          </a:p>
          <a:p>
            <a:pPr marL="0" indent="0">
              <a:buNone/>
            </a:pPr>
            <a:r>
              <a:rPr lang="en-US" sz="2400" dirty="0">
                <a:latin typeface="Arial" panose="020B0604020202020204" pitchFamily="34" charset="0"/>
                <a:cs typeface="Arial" panose="020B0604020202020204" pitchFamily="34" charset="0"/>
              </a:rPr>
              <a:t> o Mean dose which produces head drop of the test sample is compared with the mean dose of standard preparation.</a:t>
            </a:r>
            <a:endParaRPr lang="en-IN" sz="2400" dirty="0">
              <a:latin typeface="Arial" panose="020B0604020202020204" pitchFamily="34" charset="0"/>
              <a:cs typeface="Arial" panose="020B0604020202020204" pitchFamily="34" charset="0"/>
            </a:endParaRPr>
          </a:p>
        </p:txBody>
      </p:sp>
      <p:sp>
        <p:nvSpPr>
          <p:cNvPr id="2" name="Slide Number Placeholder 1">
            <a:extLst>
              <a:ext uri="{FF2B5EF4-FFF2-40B4-BE49-F238E27FC236}">
                <a16:creationId xmlns:a16="http://schemas.microsoft.com/office/drawing/2014/main" id="{12836AEB-9EA6-41A0-A3DF-A774AEB1EBF1}"/>
              </a:ext>
            </a:extLst>
          </p:cNvPr>
          <p:cNvSpPr>
            <a:spLocks noGrp="1"/>
          </p:cNvSpPr>
          <p:nvPr>
            <p:ph type="sldNum" sz="quarter" idx="12"/>
          </p:nvPr>
        </p:nvSpPr>
        <p:spPr/>
        <p:txBody>
          <a:bodyPr/>
          <a:lstStyle/>
          <a:p>
            <a:fld id="{D57F1E4F-1CFF-5643-939E-217C01CDF565}" type="slidenum">
              <a:rPr lang="en-US" smtClean="0"/>
              <a:pPr/>
              <a:t>31</a:t>
            </a:fld>
            <a:endParaRPr lang="en-US" dirty="0"/>
          </a:p>
        </p:txBody>
      </p:sp>
    </p:spTree>
    <p:extLst>
      <p:ext uri="{BB962C8B-B14F-4D97-AF65-F5344CB8AC3E}">
        <p14:creationId xmlns:p14="http://schemas.microsoft.com/office/powerpoint/2010/main" val="295974149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460365D-E218-441E-83BE-19D659A09691}"/>
              </a:ext>
            </a:extLst>
          </p:cNvPr>
          <p:cNvSpPr>
            <a:spLocks noGrp="1"/>
          </p:cNvSpPr>
          <p:nvPr>
            <p:ph idx="1"/>
          </p:nvPr>
        </p:nvSpPr>
        <p:spPr>
          <a:xfrm>
            <a:off x="1558213" y="466530"/>
            <a:ext cx="10412963" cy="6512768"/>
          </a:xfrm>
        </p:spPr>
        <p:txBody>
          <a:bodyPr/>
          <a:lstStyle/>
          <a:p>
            <a:pPr marL="0" indent="0">
              <a:buNone/>
            </a:pPr>
            <a:endParaRPr lang="en-IN" dirty="0"/>
          </a:p>
          <a:p>
            <a:pPr marL="0" indent="0">
              <a:buNone/>
            </a:pPr>
            <a:endParaRPr lang="en-IN" dirty="0">
              <a:latin typeface="Arial Black" panose="020B0A04020102020204" pitchFamily="34" charset="0"/>
            </a:endParaRPr>
          </a:p>
          <a:p>
            <a:pPr marL="0" indent="0">
              <a:buNone/>
            </a:pPr>
            <a:r>
              <a:rPr lang="en-US" dirty="0"/>
              <a:t> </a:t>
            </a:r>
            <a:r>
              <a:rPr lang="en-US" sz="2400" dirty="0">
                <a:latin typeface="Arial" panose="020B0604020202020204" pitchFamily="34" charset="0"/>
                <a:cs typeface="Arial" panose="020B0604020202020204" pitchFamily="34" charset="0"/>
              </a:rPr>
              <a:t>› Insulin was discovered in 1921, which helped millions suffering from type-1 diabetes .</a:t>
            </a:r>
          </a:p>
          <a:p>
            <a:pPr marL="0" indent="0">
              <a:buNone/>
            </a:pPr>
            <a:r>
              <a:rPr lang="en-US" sz="2400" dirty="0">
                <a:latin typeface="Arial" panose="020B0604020202020204" pitchFamily="34" charset="0"/>
                <a:cs typeface="Arial" panose="020B0604020202020204" pitchFamily="34" charset="0"/>
              </a:rPr>
              <a:t> › It is a hormone made in pancreas, special cells call “beta cell” produce insulin…</a:t>
            </a:r>
          </a:p>
          <a:p>
            <a:pPr marL="0" indent="0">
              <a:buNone/>
            </a:pPr>
            <a:r>
              <a:rPr lang="en-US" sz="2400" dirty="0">
                <a:latin typeface="Arial" panose="020B0604020202020204" pitchFamily="34" charset="0"/>
                <a:cs typeface="Arial" panose="020B0604020202020204" pitchFamily="34" charset="0"/>
              </a:rPr>
              <a:t> › When a person suffer from type-1 diabetes the capability of these cells is lost…</a:t>
            </a:r>
          </a:p>
          <a:p>
            <a:pPr marL="0" indent="0">
              <a:buNone/>
            </a:pPr>
            <a:r>
              <a:rPr lang="en-US" sz="2400" dirty="0">
                <a:latin typeface="Arial" panose="020B0604020202020204" pitchFamily="34" charset="0"/>
                <a:cs typeface="Arial" panose="020B0604020202020204" pitchFamily="34" charset="0"/>
              </a:rPr>
              <a:t> › Most people now a days use human insulin or insulin analogs.. </a:t>
            </a:r>
          </a:p>
          <a:p>
            <a:pPr marL="0" indent="0">
              <a:buNone/>
            </a:pPr>
            <a:r>
              <a:rPr lang="en-US" sz="2400" dirty="0">
                <a:latin typeface="Arial" panose="020B0604020202020204" pitchFamily="34" charset="0"/>
                <a:cs typeface="Arial" panose="020B0604020202020204" pitchFamily="34" charset="0"/>
              </a:rPr>
              <a:t> › Its is produced by bacteria (</a:t>
            </a:r>
            <a:r>
              <a:rPr lang="en-US" sz="2400" dirty="0" err="1">
                <a:latin typeface="Arial" panose="020B0604020202020204" pitchFamily="34" charset="0"/>
                <a:cs typeface="Arial" panose="020B0604020202020204" pitchFamily="34" charset="0"/>
              </a:rPr>
              <a:t>lilly</a:t>
            </a:r>
            <a:r>
              <a:rPr lang="en-US" sz="2400" dirty="0">
                <a:latin typeface="Arial" panose="020B0604020202020204" pitchFamily="34" charset="0"/>
                <a:cs typeface="Arial" panose="020B0604020202020204" pitchFamily="34" charset="0"/>
              </a:rPr>
              <a:t>) or by yeast (Novo-Nordisk) by using genetic engineering…. </a:t>
            </a:r>
            <a:endParaRPr lang="en-IN" sz="2400" dirty="0">
              <a:latin typeface="Arial" panose="020B0604020202020204" pitchFamily="34" charset="0"/>
              <a:cs typeface="Arial" panose="020B0604020202020204" pitchFamily="34" charset="0"/>
            </a:endParaRPr>
          </a:p>
        </p:txBody>
      </p:sp>
      <p:sp>
        <p:nvSpPr>
          <p:cNvPr id="2" name="Slide Number Placeholder 1">
            <a:extLst>
              <a:ext uri="{FF2B5EF4-FFF2-40B4-BE49-F238E27FC236}">
                <a16:creationId xmlns:a16="http://schemas.microsoft.com/office/drawing/2014/main" id="{62C380C7-983B-4E7E-961C-F8F778B73DF0}"/>
              </a:ext>
            </a:extLst>
          </p:cNvPr>
          <p:cNvSpPr>
            <a:spLocks noGrp="1"/>
          </p:cNvSpPr>
          <p:nvPr>
            <p:ph type="sldNum" sz="quarter" idx="12"/>
          </p:nvPr>
        </p:nvSpPr>
        <p:spPr/>
        <p:txBody>
          <a:bodyPr/>
          <a:lstStyle/>
          <a:p>
            <a:fld id="{D57F1E4F-1CFF-5643-939E-217C01CDF565}" type="slidenum">
              <a:rPr lang="en-US" smtClean="0"/>
              <a:pPr/>
              <a:t>32</a:t>
            </a:fld>
            <a:endParaRPr lang="en-US" dirty="0"/>
          </a:p>
        </p:txBody>
      </p:sp>
    </p:spTree>
    <p:extLst>
      <p:ext uri="{BB962C8B-B14F-4D97-AF65-F5344CB8AC3E}">
        <p14:creationId xmlns:p14="http://schemas.microsoft.com/office/powerpoint/2010/main" val="428794567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D092DC2-CB75-4525-AC95-A4A808C212F8}"/>
              </a:ext>
            </a:extLst>
          </p:cNvPr>
          <p:cNvSpPr>
            <a:spLocks noGrp="1"/>
          </p:cNvSpPr>
          <p:nvPr>
            <p:ph idx="1"/>
          </p:nvPr>
        </p:nvSpPr>
        <p:spPr>
          <a:xfrm>
            <a:off x="1763486" y="186613"/>
            <a:ext cx="10095722" cy="6671387"/>
          </a:xfrm>
        </p:spPr>
        <p:txBody>
          <a:bodyPr/>
          <a:lstStyle/>
          <a:p>
            <a:pPr marL="0" indent="0">
              <a:buNone/>
            </a:pPr>
            <a:endParaRPr lang="en-US" dirty="0"/>
          </a:p>
          <a:p>
            <a:pPr marL="0" indent="0">
              <a:buNone/>
            </a:pPr>
            <a:r>
              <a:rPr lang="en-IN" dirty="0" smtClean="0">
                <a:latin typeface="Arial Black" panose="020B0A04020102020204" pitchFamily="34" charset="0"/>
              </a:rPr>
              <a:t>BIOASSAY </a:t>
            </a:r>
            <a:r>
              <a:rPr lang="en-IN" dirty="0">
                <a:latin typeface="Arial Black" panose="020B0A04020102020204" pitchFamily="34" charset="0"/>
              </a:rPr>
              <a:t>OF INSULINE </a:t>
            </a:r>
          </a:p>
          <a:p>
            <a:pPr marL="0" indent="0">
              <a:buNone/>
            </a:pPr>
            <a:endParaRPr lang="en-US" dirty="0" smtClean="0">
              <a:latin typeface="Arial Black" panose="020B0A04020102020204" pitchFamily="34" charset="0"/>
            </a:endParaRPr>
          </a:p>
          <a:p>
            <a:pPr marL="0" indent="0">
              <a:buNone/>
            </a:pPr>
            <a:r>
              <a:rPr lang="en-US" dirty="0" smtClean="0">
                <a:latin typeface="Arial Black" panose="020B0A04020102020204" pitchFamily="34" charset="0"/>
              </a:rPr>
              <a:t>• </a:t>
            </a:r>
            <a:r>
              <a:rPr lang="en-US" sz="2000" dirty="0">
                <a:latin typeface="Arial Black" panose="020B0A04020102020204" pitchFamily="34" charset="0"/>
              </a:rPr>
              <a:t>Standard preparation and unit</a:t>
            </a:r>
            <a:r>
              <a:rPr lang="en-US" dirty="0">
                <a:latin typeface="Arial" panose="020B0604020202020204" pitchFamily="34" charset="0"/>
                <a:cs typeface="Arial" panose="020B0604020202020204" pitchFamily="34" charset="0"/>
              </a:rPr>
              <a:t>: </a:t>
            </a:r>
            <a:r>
              <a:rPr lang="en-US" sz="2400" dirty="0">
                <a:latin typeface="Arial" panose="020B0604020202020204" pitchFamily="34" charset="0"/>
                <a:cs typeface="Arial" panose="020B0604020202020204" pitchFamily="34" charset="0"/>
              </a:rPr>
              <a:t>It is pure, dry and crystalline insulin. One unit contains 0.04082 mg. This unit is specified by Ministry of Health, Government of India and is equivalent to international unit.</a:t>
            </a:r>
          </a:p>
          <a:p>
            <a:pPr marL="0" indent="0">
              <a:buNone/>
            </a:pPr>
            <a:r>
              <a:rPr lang="en-US" sz="2400" dirty="0">
                <a:latin typeface="Arial" panose="020B0604020202020204" pitchFamily="34" charset="0"/>
                <a:cs typeface="Arial" panose="020B0604020202020204" pitchFamily="34" charset="0"/>
              </a:rPr>
              <a:t> </a:t>
            </a:r>
            <a:r>
              <a:rPr lang="en-US" sz="2000" dirty="0">
                <a:latin typeface="Arial" panose="020B0604020202020204" pitchFamily="34" charset="0"/>
                <a:cs typeface="Arial" panose="020B0604020202020204" pitchFamily="34" charset="0"/>
              </a:rPr>
              <a:t>• </a:t>
            </a:r>
            <a:r>
              <a:rPr lang="en-US" sz="2000" dirty="0">
                <a:latin typeface="Arial Black" panose="020B0A04020102020204" pitchFamily="34" charset="0"/>
                <a:cs typeface="Arial" panose="020B0604020202020204" pitchFamily="34" charset="0"/>
              </a:rPr>
              <a:t>Preparation of standard solution</a:t>
            </a:r>
            <a:r>
              <a:rPr lang="en-US" sz="2400" dirty="0">
                <a:latin typeface="Arial" panose="020B0604020202020204" pitchFamily="34" charset="0"/>
                <a:cs typeface="Arial" panose="020B0604020202020204" pitchFamily="34" charset="0"/>
              </a:rPr>
              <a:t>: Accurately weigh 20 units of insulin and dissolve it in normal saline. Acidify it with HCl to pH 2.5. Add 0.5% phenol as preservative. Add 1.4% to 1.8% glycerin. Final volume should contain 20 units/ml. Store the solution in a cool place and use it within six months.</a:t>
            </a:r>
          </a:p>
          <a:p>
            <a:pPr marL="0" indent="0">
              <a:buNone/>
            </a:pPr>
            <a:r>
              <a:rPr lang="en-US" sz="2400" dirty="0">
                <a:latin typeface="Arial" panose="020B0604020202020204" pitchFamily="34" charset="0"/>
                <a:cs typeface="Arial" panose="020B0604020202020204" pitchFamily="34" charset="0"/>
              </a:rPr>
              <a:t> </a:t>
            </a:r>
            <a:r>
              <a:rPr lang="en-US" sz="2400" dirty="0">
                <a:latin typeface="Arial Black" panose="020B0A04020102020204" pitchFamily="34" charset="0"/>
                <a:cs typeface="Arial" panose="020B0604020202020204" pitchFamily="34" charset="0"/>
              </a:rPr>
              <a:t>• </a:t>
            </a:r>
            <a:r>
              <a:rPr lang="en-US" sz="2000" dirty="0">
                <a:latin typeface="Arial Black" panose="020B0A04020102020204" pitchFamily="34" charset="0"/>
                <a:cs typeface="Arial" panose="020B0604020202020204" pitchFamily="34" charset="0"/>
              </a:rPr>
              <a:t>Preparation of test sample solution</a:t>
            </a:r>
            <a:r>
              <a:rPr lang="en-US" sz="2400" dirty="0">
                <a:latin typeface="Arial" panose="020B0604020202020204" pitchFamily="34" charset="0"/>
                <a:cs typeface="Arial" panose="020B0604020202020204" pitchFamily="34" charset="0"/>
              </a:rPr>
              <a:t>: The solution of the test sample is prepared in the same way as the standard solution</a:t>
            </a:r>
            <a:r>
              <a:rPr lang="en-US" sz="2400" dirty="0"/>
              <a:t>.</a:t>
            </a:r>
            <a:endParaRPr lang="en-IN" sz="2400" dirty="0"/>
          </a:p>
        </p:txBody>
      </p:sp>
      <p:sp>
        <p:nvSpPr>
          <p:cNvPr id="2" name="Slide Number Placeholder 1">
            <a:extLst>
              <a:ext uri="{FF2B5EF4-FFF2-40B4-BE49-F238E27FC236}">
                <a16:creationId xmlns:a16="http://schemas.microsoft.com/office/drawing/2014/main" id="{860B570A-09D0-4B47-BCE6-2A933CB5C666}"/>
              </a:ext>
            </a:extLst>
          </p:cNvPr>
          <p:cNvSpPr>
            <a:spLocks noGrp="1"/>
          </p:cNvSpPr>
          <p:nvPr>
            <p:ph type="sldNum" sz="quarter" idx="12"/>
          </p:nvPr>
        </p:nvSpPr>
        <p:spPr/>
        <p:txBody>
          <a:bodyPr/>
          <a:lstStyle/>
          <a:p>
            <a:fld id="{D57F1E4F-1CFF-5643-939E-217C01CDF565}" type="slidenum">
              <a:rPr lang="en-US" smtClean="0"/>
              <a:pPr/>
              <a:t>33</a:t>
            </a:fld>
            <a:endParaRPr lang="en-US" dirty="0"/>
          </a:p>
        </p:txBody>
      </p:sp>
    </p:spTree>
    <p:extLst>
      <p:ext uri="{BB962C8B-B14F-4D97-AF65-F5344CB8AC3E}">
        <p14:creationId xmlns:p14="http://schemas.microsoft.com/office/powerpoint/2010/main" val="321741971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0D2704DE-65E1-4006-87D2-20829187D9EA}"/>
              </a:ext>
            </a:extLst>
          </p:cNvPr>
          <p:cNvSpPr>
            <a:spLocks noGrp="1"/>
          </p:cNvSpPr>
          <p:nvPr>
            <p:ph idx="1"/>
          </p:nvPr>
        </p:nvSpPr>
        <p:spPr>
          <a:xfrm>
            <a:off x="1716088" y="307975"/>
            <a:ext cx="10375900" cy="6354763"/>
          </a:xfrm>
        </p:spPr>
        <p:txBody>
          <a:bodyPr/>
          <a:lstStyle/>
          <a:p>
            <a:pPr marL="0" indent="0">
              <a:buNone/>
            </a:pPr>
            <a:endParaRPr lang="en-US" dirty="0"/>
          </a:p>
          <a:p>
            <a:pPr marL="0" indent="0">
              <a:buNone/>
            </a:pPr>
            <a:r>
              <a:rPr lang="en-US" sz="2400" dirty="0">
                <a:latin typeface="Arial Black" panose="020B0A04020102020204" pitchFamily="34" charset="0"/>
              </a:rPr>
              <a:t>Rabbit method </a:t>
            </a:r>
          </a:p>
          <a:p>
            <a:pPr marL="0" indent="0">
              <a:buNone/>
            </a:pPr>
            <a:r>
              <a:rPr lang="en-US" dirty="0">
                <a:latin typeface="Arial Black" panose="020B0A04020102020204" pitchFamily="34" charset="0"/>
              </a:rPr>
              <a:t>› </a:t>
            </a:r>
            <a:r>
              <a:rPr lang="en-US" sz="2000" dirty="0">
                <a:latin typeface="Arial Black" panose="020B0A04020102020204" pitchFamily="34" charset="0"/>
              </a:rPr>
              <a:t>Selection of rabbits</a:t>
            </a:r>
            <a:r>
              <a:rPr lang="en-US" dirty="0">
                <a:latin typeface="Arial" panose="020B0604020202020204" pitchFamily="34" charset="0"/>
                <a:cs typeface="Arial" panose="020B0604020202020204" pitchFamily="34" charset="0"/>
              </a:rPr>
              <a:t>: </a:t>
            </a:r>
            <a:r>
              <a:rPr lang="en-US" sz="2400" dirty="0">
                <a:latin typeface="Arial" panose="020B0604020202020204" pitchFamily="34" charset="0"/>
                <a:cs typeface="Arial" panose="020B0604020202020204" pitchFamily="34" charset="0"/>
              </a:rPr>
              <a:t>They should be healthy, weighing about 1800-3000 gm . They should then be maintained on uniform diet but are fasted for 18 hrs. before assay. Water is withdrawn</a:t>
            </a:r>
            <a:r>
              <a:rPr lang="en-US" sz="2400" dirty="0"/>
              <a:t> during the experiment. </a:t>
            </a:r>
          </a:p>
          <a:p>
            <a:pPr marL="0" indent="0">
              <a:buNone/>
            </a:pPr>
            <a:r>
              <a:rPr lang="en-US" sz="2400" dirty="0"/>
              <a:t>› </a:t>
            </a:r>
            <a:r>
              <a:rPr lang="en-US" sz="2000" dirty="0">
                <a:latin typeface="Arial Black" panose="020B0A04020102020204" pitchFamily="34" charset="0"/>
              </a:rPr>
              <a:t>Standard and Sample Dilutions</a:t>
            </a:r>
            <a:r>
              <a:rPr lang="en-US" sz="2000" dirty="0"/>
              <a:t>: </a:t>
            </a:r>
            <a:r>
              <a:rPr lang="en-US" sz="2400" dirty="0">
                <a:latin typeface="Arial" panose="020B0604020202020204" pitchFamily="34" charset="0"/>
                <a:cs typeface="Arial" panose="020B0604020202020204" pitchFamily="34" charset="0"/>
              </a:rPr>
              <a:t>These are freshly prepared by diluting with normal NaCl solution so as to contain 1 unit/ml. and 2 units/ml.</a:t>
            </a:r>
          </a:p>
          <a:p>
            <a:pPr marL="0" indent="0">
              <a:buNone/>
            </a:pPr>
            <a:r>
              <a:rPr lang="en-US" sz="2400" dirty="0">
                <a:latin typeface="Arial Black" panose="020B0A04020102020204" pitchFamily="34" charset="0"/>
              </a:rPr>
              <a:t> › </a:t>
            </a:r>
            <a:r>
              <a:rPr lang="en-US" sz="2000" dirty="0">
                <a:latin typeface="Arial Black" panose="020B0A04020102020204" pitchFamily="34" charset="0"/>
              </a:rPr>
              <a:t>Doses</a:t>
            </a:r>
            <a:r>
              <a:rPr lang="en-US" sz="2000" dirty="0"/>
              <a:t>:</a:t>
            </a:r>
            <a:r>
              <a:rPr lang="en-US" sz="2400" dirty="0"/>
              <a:t> </a:t>
            </a:r>
            <a:r>
              <a:rPr lang="en-US" sz="2400" dirty="0">
                <a:latin typeface="Arial" panose="020B0604020202020204" pitchFamily="34" charset="0"/>
                <a:cs typeface="Arial" panose="020B0604020202020204" pitchFamily="34" charset="0"/>
              </a:rPr>
              <a:t>The dose which can produce suitable fall in blood sugar level is calculated for the standard. </a:t>
            </a:r>
          </a:p>
          <a:p>
            <a:pPr marL="0" indent="0">
              <a:buNone/>
            </a:pPr>
            <a:r>
              <a:rPr lang="en-US" sz="2400" dirty="0">
                <a:latin typeface="Arial Black" panose="020B0A04020102020204" pitchFamily="34" charset="0"/>
              </a:rPr>
              <a:t>› </a:t>
            </a:r>
            <a:r>
              <a:rPr lang="en-US" sz="2000" dirty="0">
                <a:latin typeface="Arial Black" panose="020B0A04020102020204" pitchFamily="34" charset="0"/>
              </a:rPr>
              <a:t>Principle</a:t>
            </a:r>
            <a:r>
              <a:rPr lang="en-US" sz="2000" dirty="0"/>
              <a:t>:</a:t>
            </a:r>
            <a:r>
              <a:rPr lang="en-US" sz="2400" dirty="0"/>
              <a:t> </a:t>
            </a:r>
            <a:r>
              <a:rPr lang="en-US" sz="2400" dirty="0">
                <a:latin typeface="Arial" panose="020B0604020202020204" pitchFamily="34" charset="0"/>
                <a:cs typeface="Arial" panose="020B0604020202020204" pitchFamily="34" charset="0"/>
              </a:rPr>
              <a:t>The potency of a test sample is estimated by comparing the hypoglycemic effect of the sample with that of the std. preparation of insulin. Any other suitable method can also be used</a:t>
            </a:r>
            <a:r>
              <a:rPr lang="en-US" sz="2400" dirty="0"/>
              <a:t>. </a:t>
            </a:r>
            <a:endParaRPr lang="en-IN" sz="2400" dirty="0"/>
          </a:p>
        </p:txBody>
      </p:sp>
      <p:sp>
        <p:nvSpPr>
          <p:cNvPr id="2" name="Slide Number Placeholder 1">
            <a:extLst>
              <a:ext uri="{FF2B5EF4-FFF2-40B4-BE49-F238E27FC236}">
                <a16:creationId xmlns:a16="http://schemas.microsoft.com/office/drawing/2014/main" id="{316F640B-4FDD-44A8-A763-024C48ACF667}"/>
              </a:ext>
            </a:extLst>
          </p:cNvPr>
          <p:cNvSpPr>
            <a:spLocks noGrp="1"/>
          </p:cNvSpPr>
          <p:nvPr>
            <p:ph type="sldNum" sz="quarter" idx="12"/>
          </p:nvPr>
        </p:nvSpPr>
        <p:spPr/>
        <p:txBody>
          <a:bodyPr/>
          <a:lstStyle/>
          <a:p>
            <a:fld id="{D57F1E4F-1CFF-5643-939E-217C01CDF565}" type="slidenum">
              <a:rPr lang="en-US" smtClean="0"/>
              <a:pPr/>
              <a:t>34</a:t>
            </a:fld>
            <a:endParaRPr lang="en-US" dirty="0"/>
          </a:p>
        </p:txBody>
      </p:sp>
    </p:spTree>
    <p:extLst>
      <p:ext uri="{BB962C8B-B14F-4D97-AF65-F5344CB8AC3E}">
        <p14:creationId xmlns:p14="http://schemas.microsoft.com/office/powerpoint/2010/main" val="3486948750"/>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898AE01-B8A7-40EA-B0A9-3BAED8D35B3C}"/>
              </a:ext>
            </a:extLst>
          </p:cNvPr>
          <p:cNvSpPr>
            <a:spLocks noGrp="1"/>
          </p:cNvSpPr>
          <p:nvPr>
            <p:ph idx="1"/>
          </p:nvPr>
        </p:nvSpPr>
        <p:spPr>
          <a:xfrm>
            <a:off x="1875453" y="195943"/>
            <a:ext cx="10095723" cy="6559420"/>
          </a:xfrm>
        </p:spPr>
        <p:txBody>
          <a:bodyPr/>
          <a:lstStyle/>
          <a:p>
            <a:pPr marL="0" indent="0">
              <a:buNone/>
            </a:pPr>
            <a:endParaRPr lang="en-US" dirty="0"/>
          </a:p>
          <a:p>
            <a:pPr marL="0" indent="0">
              <a:buNone/>
            </a:pPr>
            <a:r>
              <a:rPr lang="en-US" sz="2000" dirty="0">
                <a:latin typeface="Arial Black" panose="020B0A04020102020204" pitchFamily="34" charset="0"/>
              </a:rPr>
              <a:t>› Experimental Procedure</a:t>
            </a:r>
            <a:r>
              <a:rPr lang="en-US" sz="2400" dirty="0">
                <a:latin typeface="Arial" panose="020B0604020202020204" pitchFamily="34" charset="0"/>
                <a:cs typeface="Arial" panose="020B0604020202020204" pitchFamily="34" charset="0"/>
              </a:rPr>
              <a:t>: Animals are divided into 4 groups of 3 rabbits each. The rabbits are then put into an animal holder. They should be handled with care to avoid excitement.</a:t>
            </a:r>
          </a:p>
          <a:p>
            <a:pPr marL="0" indent="0">
              <a:buNone/>
            </a:pPr>
            <a:r>
              <a:rPr lang="en-US" dirty="0"/>
              <a:t> </a:t>
            </a:r>
            <a:r>
              <a:rPr lang="en-US" dirty="0">
                <a:latin typeface="Arial Black" panose="020B0A04020102020204" pitchFamily="34" charset="0"/>
              </a:rPr>
              <a:t>› First part of the Test</a:t>
            </a:r>
            <a:r>
              <a:rPr lang="en-US" dirty="0"/>
              <a:t>: </a:t>
            </a:r>
            <a:r>
              <a:rPr lang="en-US" sz="2400" dirty="0">
                <a:latin typeface="Arial" panose="020B0604020202020204" pitchFamily="34" charset="0"/>
                <a:cs typeface="Arial" panose="020B0604020202020204" pitchFamily="34" charset="0"/>
              </a:rPr>
              <a:t>A sample of blood is taken from the marginal ear vein of each rabbit. Presence of reducing sugar is estimated per 100 ml. of blood by a suitable chemical method. This concentration is called ‘Initial Blood Sugar Level’. The four groups of rabbits are then given sc. injections of insulin as follows:</a:t>
            </a:r>
          </a:p>
          <a:p>
            <a:pPr marL="0" indent="0">
              <a:buNone/>
            </a:pPr>
            <a:r>
              <a:rPr lang="en-US" sz="2400" dirty="0">
                <a:latin typeface="Arial" panose="020B0604020202020204" pitchFamily="34" charset="0"/>
                <a:cs typeface="Arial" panose="020B0604020202020204" pitchFamily="34" charset="0"/>
              </a:rPr>
              <a:t>                                        12 RABBITS </a:t>
            </a:r>
          </a:p>
          <a:p>
            <a:pPr marL="0" indent="0">
              <a:buNone/>
            </a:pPr>
            <a:endParaRPr lang="en-US" sz="2400" dirty="0">
              <a:latin typeface="Arial" panose="020B0604020202020204" pitchFamily="34" charset="0"/>
              <a:cs typeface="Arial" panose="020B0604020202020204" pitchFamily="34" charset="0"/>
            </a:endParaRPr>
          </a:p>
          <a:p>
            <a:pPr marL="0" indent="0">
              <a:buNone/>
            </a:pPr>
            <a:r>
              <a:rPr lang="en-US" sz="2400" dirty="0">
                <a:latin typeface="Arial" panose="020B0604020202020204" pitchFamily="34" charset="0"/>
                <a:cs typeface="Arial" panose="020B0604020202020204" pitchFamily="34" charset="0"/>
              </a:rPr>
              <a:t>     3                        3                         3                            3  </a:t>
            </a:r>
          </a:p>
          <a:p>
            <a:pPr marL="0" indent="0">
              <a:buNone/>
            </a:pPr>
            <a:r>
              <a:rPr lang="en-US" sz="2400" dirty="0">
                <a:latin typeface="Arial" panose="020B0604020202020204" pitchFamily="34" charset="0"/>
                <a:cs typeface="Arial" panose="020B0604020202020204" pitchFamily="34" charset="0"/>
              </a:rPr>
              <a:t>  standard          standard            test sample            test sample </a:t>
            </a:r>
          </a:p>
          <a:p>
            <a:pPr marL="0" indent="0">
              <a:buNone/>
            </a:pPr>
            <a:r>
              <a:rPr lang="en-US" sz="2400" dirty="0">
                <a:latin typeface="Arial" panose="020B0604020202020204" pitchFamily="34" charset="0"/>
                <a:cs typeface="Arial" panose="020B0604020202020204" pitchFamily="34" charset="0"/>
              </a:rPr>
              <a:t>  Dilution            Dilution              </a:t>
            </a:r>
            <a:r>
              <a:rPr lang="en-US" sz="2400" dirty="0" err="1">
                <a:latin typeface="Arial" panose="020B0604020202020204" pitchFamily="34" charset="0"/>
                <a:cs typeface="Arial" panose="020B0604020202020204" pitchFamily="34" charset="0"/>
              </a:rPr>
              <a:t>Dilution</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Dilution</a:t>
            </a:r>
            <a:r>
              <a:rPr lang="en-US" sz="2400" dirty="0">
                <a:latin typeface="Arial" panose="020B0604020202020204" pitchFamily="34" charset="0"/>
                <a:cs typeface="Arial" panose="020B0604020202020204" pitchFamily="34" charset="0"/>
              </a:rPr>
              <a:t>     </a:t>
            </a:r>
          </a:p>
          <a:p>
            <a:pPr marL="0" indent="0">
              <a:buNone/>
            </a:pPr>
            <a:r>
              <a:rPr lang="en-US" sz="2400" dirty="0">
                <a:latin typeface="Arial" panose="020B0604020202020204" pitchFamily="34" charset="0"/>
                <a:cs typeface="Arial" panose="020B0604020202020204" pitchFamily="34" charset="0"/>
              </a:rPr>
              <a:t>    (1)                   (2)                        ( 1)                       (2)</a:t>
            </a:r>
          </a:p>
        </p:txBody>
      </p:sp>
      <p:cxnSp>
        <p:nvCxnSpPr>
          <p:cNvPr id="6" name="Straight Connector 5">
            <a:extLst>
              <a:ext uri="{FF2B5EF4-FFF2-40B4-BE49-F238E27FC236}">
                <a16:creationId xmlns:a16="http://schemas.microsoft.com/office/drawing/2014/main" id="{8F55468A-0AEB-4574-89E0-A26599AEC77E}"/>
              </a:ext>
            </a:extLst>
          </p:cNvPr>
          <p:cNvCxnSpPr>
            <a:cxnSpLocks/>
          </p:cNvCxnSpPr>
          <p:nvPr/>
        </p:nvCxnSpPr>
        <p:spPr>
          <a:xfrm>
            <a:off x="2500604" y="4460033"/>
            <a:ext cx="6979299" cy="9330"/>
          </a:xfrm>
          <a:prstGeom prst="line">
            <a:avLst/>
          </a:prstGeom>
        </p:spPr>
        <p:style>
          <a:lnRef idx="1">
            <a:schemeClr val="accent1"/>
          </a:lnRef>
          <a:fillRef idx="0">
            <a:schemeClr val="accent1"/>
          </a:fillRef>
          <a:effectRef idx="0">
            <a:schemeClr val="accent1"/>
          </a:effectRef>
          <a:fontRef idx="minor">
            <a:schemeClr val="tx1"/>
          </a:fontRef>
        </p:style>
      </p:cxnSp>
      <p:cxnSp>
        <p:nvCxnSpPr>
          <p:cNvPr id="9" name="Straight Arrow Connector 8">
            <a:extLst>
              <a:ext uri="{FF2B5EF4-FFF2-40B4-BE49-F238E27FC236}">
                <a16:creationId xmlns:a16="http://schemas.microsoft.com/office/drawing/2014/main" id="{82137CBD-6BF3-497D-A93E-107D0A688D0E}"/>
              </a:ext>
            </a:extLst>
          </p:cNvPr>
          <p:cNvCxnSpPr/>
          <p:nvPr/>
        </p:nvCxnSpPr>
        <p:spPr>
          <a:xfrm>
            <a:off x="2500604" y="4404048"/>
            <a:ext cx="0" cy="51318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1" name="Straight Arrow Connector 10">
            <a:extLst>
              <a:ext uri="{FF2B5EF4-FFF2-40B4-BE49-F238E27FC236}">
                <a16:creationId xmlns:a16="http://schemas.microsoft.com/office/drawing/2014/main" id="{22615E1C-6061-4E97-8F3A-93746FAD3552}"/>
              </a:ext>
            </a:extLst>
          </p:cNvPr>
          <p:cNvCxnSpPr>
            <a:cxnSpLocks/>
          </p:cNvCxnSpPr>
          <p:nvPr/>
        </p:nvCxnSpPr>
        <p:spPr>
          <a:xfrm>
            <a:off x="4683967" y="4469363"/>
            <a:ext cx="0" cy="38255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5" name="Straight Arrow Connector 14">
            <a:extLst>
              <a:ext uri="{FF2B5EF4-FFF2-40B4-BE49-F238E27FC236}">
                <a16:creationId xmlns:a16="http://schemas.microsoft.com/office/drawing/2014/main" id="{DAA3E91A-12D3-4003-8C9E-2E5BBBFD4769}"/>
              </a:ext>
            </a:extLst>
          </p:cNvPr>
          <p:cNvCxnSpPr>
            <a:cxnSpLocks/>
          </p:cNvCxnSpPr>
          <p:nvPr/>
        </p:nvCxnSpPr>
        <p:spPr>
          <a:xfrm>
            <a:off x="6941976" y="4385388"/>
            <a:ext cx="0" cy="51318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9" name="Straight Arrow Connector 18">
            <a:extLst>
              <a:ext uri="{FF2B5EF4-FFF2-40B4-BE49-F238E27FC236}">
                <a16:creationId xmlns:a16="http://schemas.microsoft.com/office/drawing/2014/main" id="{4E6FF5F7-94FC-4BDB-91DD-FFBD236C7559}"/>
              </a:ext>
            </a:extLst>
          </p:cNvPr>
          <p:cNvCxnSpPr>
            <a:cxnSpLocks/>
          </p:cNvCxnSpPr>
          <p:nvPr/>
        </p:nvCxnSpPr>
        <p:spPr>
          <a:xfrm>
            <a:off x="9479903" y="4432040"/>
            <a:ext cx="0" cy="46653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5" name="Straight Arrow Connector 24">
            <a:extLst>
              <a:ext uri="{FF2B5EF4-FFF2-40B4-BE49-F238E27FC236}">
                <a16:creationId xmlns:a16="http://schemas.microsoft.com/office/drawing/2014/main" id="{48548612-4A53-4B69-B6CE-A6D6CD855FA5}"/>
              </a:ext>
            </a:extLst>
          </p:cNvPr>
          <p:cNvCxnSpPr/>
          <p:nvPr/>
        </p:nvCxnSpPr>
        <p:spPr>
          <a:xfrm>
            <a:off x="6307494" y="4217437"/>
            <a:ext cx="0" cy="31724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2" name="Slide Number Placeholder 1">
            <a:extLst>
              <a:ext uri="{FF2B5EF4-FFF2-40B4-BE49-F238E27FC236}">
                <a16:creationId xmlns:a16="http://schemas.microsoft.com/office/drawing/2014/main" id="{09E76017-9D0A-4B85-B31A-9F45565162EC}"/>
              </a:ext>
            </a:extLst>
          </p:cNvPr>
          <p:cNvSpPr>
            <a:spLocks noGrp="1"/>
          </p:cNvSpPr>
          <p:nvPr>
            <p:ph type="sldNum" sz="quarter" idx="12"/>
          </p:nvPr>
        </p:nvSpPr>
        <p:spPr/>
        <p:txBody>
          <a:bodyPr/>
          <a:lstStyle/>
          <a:p>
            <a:fld id="{D57F1E4F-1CFF-5643-939E-217C01CDF565}" type="slidenum">
              <a:rPr lang="en-US" smtClean="0"/>
              <a:pPr/>
              <a:t>35</a:t>
            </a:fld>
            <a:endParaRPr lang="en-US" dirty="0"/>
          </a:p>
        </p:txBody>
      </p:sp>
    </p:spTree>
    <p:extLst>
      <p:ext uri="{BB962C8B-B14F-4D97-AF65-F5344CB8AC3E}">
        <p14:creationId xmlns:p14="http://schemas.microsoft.com/office/powerpoint/2010/main" val="2357475970"/>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6F0460E-982F-411C-8CC0-D0F6664ABE26}"/>
              </a:ext>
            </a:extLst>
          </p:cNvPr>
          <p:cNvSpPr>
            <a:spLocks noGrp="1"/>
          </p:cNvSpPr>
          <p:nvPr>
            <p:ph idx="1"/>
          </p:nvPr>
        </p:nvSpPr>
        <p:spPr>
          <a:xfrm>
            <a:off x="1903445" y="242595"/>
            <a:ext cx="9918441" cy="6503437"/>
          </a:xfrm>
        </p:spPr>
        <p:txBody>
          <a:bodyPr/>
          <a:lstStyle/>
          <a:p>
            <a:endParaRPr lang="en-IN" dirty="0"/>
          </a:p>
          <a:p>
            <a:pPr marL="0" indent="0">
              <a:buNone/>
            </a:pPr>
            <a:r>
              <a:rPr lang="en-US" sz="2400" dirty="0">
                <a:latin typeface="Arial" panose="020B0604020202020204" pitchFamily="34" charset="0"/>
                <a:cs typeface="Arial" panose="020B0604020202020204" pitchFamily="34" charset="0"/>
              </a:rPr>
              <a:t>› From each rabbit, a sample of blood is withdrawn up to 5 hrs. at the interval of 1 hr. each. Blood sugar is determined again. This is known as ‘Final Blood Sugar Level’.</a:t>
            </a:r>
          </a:p>
          <a:p>
            <a:pPr marL="0" indent="0">
              <a:buNone/>
            </a:pPr>
            <a:r>
              <a:rPr lang="en-US" dirty="0"/>
              <a:t> </a:t>
            </a:r>
            <a:r>
              <a:rPr lang="en-US" sz="2000" dirty="0">
                <a:latin typeface="Arial Black" panose="020B0A04020102020204" pitchFamily="34" charset="0"/>
              </a:rPr>
              <a:t>› Second part of the test (Cross over test) </a:t>
            </a:r>
            <a:r>
              <a:rPr lang="en-US" sz="2400" dirty="0"/>
              <a:t>: </a:t>
            </a:r>
            <a:r>
              <a:rPr lang="en-US" sz="2400" dirty="0">
                <a:latin typeface="Arial" panose="020B0604020202020204" pitchFamily="34" charset="0"/>
                <a:cs typeface="Arial" panose="020B0604020202020204" pitchFamily="34" charset="0"/>
              </a:rPr>
              <a:t>The same animals are used for the second part. The experiment can be carried out after one week. Again they are fasted and initial blood sugar is determined. The grouping is reversed, that is to say, those animals which received the standard are given the test and those which received the test are now given the standard. Those animals which received the less dose of the standard are given the higher dose of the test sample and vice-versa. This test is known as ‘Twin Cross Over Test’.</a:t>
            </a:r>
            <a:endParaRPr lang="en-IN" sz="2400" dirty="0">
              <a:latin typeface="Arial" panose="020B0604020202020204" pitchFamily="34" charset="0"/>
              <a:cs typeface="Arial" panose="020B0604020202020204" pitchFamily="34" charset="0"/>
            </a:endParaRPr>
          </a:p>
        </p:txBody>
      </p:sp>
      <p:sp>
        <p:nvSpPr>
          <p:cNvPr id="2" name="Slide Number Placeholder 1">
            <a:extLst>
              <a:ext uri="{FF2B5EF4-FFF2-40B4-BE49-F238E27FC236}">
                <a16:creationId xmlns:a16="http://schemas.microsoft.com/office/drawing/2014/main" id="{353D4BF8-B49B-437F-AF2B-8425A38BFE17}"/>
              </a:ext>
            </a:extLst>
          </p:cNvPr>
          <p:cNvSpPr>
            <a:spLocks noGrp="1"/>
          </p:cNvSpPr>
          <p:nvPr>
            <p:ph type="sldNum" sz="quarter" idx="12"/>
          </p:nvPr>
        </p:nvSpPr>
        <p:spPr/>
        <p:txBody>
          <a:bodyPr/>
          <a:lstStyle/>
          <a:p>
            <a:fld id="{D57F1E4F-1CFF-5643-939E-217C01CDF565}" type="slidenum">
              <a:rPr lang="en-US" smtClean="0"/>
              <a:pPr/>
              <a:t>36</a:t>
            </a:fld>
            <a:endParaRPr lang="en-US" dirty="0"/>
          </a:p>
        </p:txBody>
      </p:sp>
    </p:spTree>
    <p:extLst>
      <p:ext uri="{BB962C8B-B14F-4D97-AF65-F5344CB8AC3E}">
        <p14:creationId xmlns:p14="http://schemas.microsoft.com/office/powerpoint/2010/main" val="3381529388"/>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9F33017-69E9-4F26-9061-94013765613A}"/>
              </a:ext>
            </a:extLst>
          </p:cNvPr>
          <p:cNvSpPr>
            <a:spLocks noGrp="1"/>
          </p:cNvSpPr>
          <p:nvPr>
            <p:ph idx="1"/>
          </p:nvPr>
        </p:nvSpPr>
        <p:spPr>
          <a:xfrm>
            <a:off x="2192695" y="438539"/>
            <a:ext cx="9675844" cy="6186196"/>
          </a:xfrm>
        </p:spPr>
        <p:txBody>
          <a:bodyPr/>
          <a:lstStyle/>
          <a:p>
            <a:pPr marL="0" indent="0">
              <a:buNone/>
            </a:pPr>
            <a:endParaRPr lang="en-US" dirty="0"/>
          </a:p>
          <a:p>
            <a:pPr marL="0" indent="0">
              <a:buNone/>
            </a:pPr>
            <a:r>
              <a:rPr lang="en-US" sz="2000" dirty="0">
                <a:latin typeface="Arial Black" panose="020B0A04020102020204" pitchFamily="34" charset="0"/>
              </a:rPr>
              <a:t>RAT DIAPHRAGM METHOD</a:t>
            </a:r>
          </a:p>
          <a:p>
            <a:pPr marL="0" indent="0">
              <a:buNone/>
            </a:pPr>
            <a:r>
              <a:rPr lang="en-US" sz="2400" dirty="0">
                <a:latin typeface="Arial" panose="020B0604020202020204" pitchFamily="34" charset="0"/>
                <a:cs typeface="Arial" panose="020B0604020202020204" pitchFamily="34" charset="0"/>
              </a:rPr>
              <a:t>Sprague Dawley rats weighing 70–100 g are used. The animals are sacrificed during anesthesia and the diaphragms still attached to the rib cages are carefully removed, released from the rib cages and adhering connective and fat tissues, washed in PBS, spread out and divided into two equal pieces as described by Müller and coworkers (1994). For assaying the effects of insulin/compounds/drugs, the hemidiaphragms are incubated in KRH buffer gassed with carbogen (95% O2 /5% CO2) in the presence of 5 mM glucose </a:t>
            </a:r>
          </a:p>
          <a:p>
            <a:pPr marL="0" indent="0">
              <a:buNone/>
            </a:pPr>
            <a:r>
              <a:rPr lang="en-US" sz="2000" dirty="0">
                <a:latin typeface="Arial Black" panose="020B0A04020102020204" pitchFamily="34" charset="0"/>
              </a:rPr>
              <a:t>Epididymal fat pad of rats </a:t>
            </a:r>
          </a:p>
          <a:p>
            <a:pPr marL="0" indent="0">
              <a:buNone/>
            </a:pPr>
            <a:r>
              <a:rPr lang="en-US" sz="2400" dirty="0"/>
              <a:t>› </a:t>
            </a:r>
            <a:r>
              <a:rPr lang="en-US" sz="2400" dirty="0">
                <a:latin typeface="Arial" panose="020B0604020202020204" pitchFamily="34" charset="0"/>
                <a:cs typeface="Arial" panose="020B0604020202020204" pitchFamily="34" charset="0"/>
              </a:rPr>
              <a:t>Insulin-like activity can be measured by the uptake of glucose into fat cells. Adipose tissue from the epididymal fat pad of rats has been found to very suitable.</a:t>
            </a:r>
            <a:endParaRPr lang="en-IN" sz="2400" dirty="0">
              <a:latin typeface="Arial" panose="020B0604020202020204" pitchFamily="34" charset="0"/>
              <a:cs typeface="Arial" panose="020B0604020202020204" pitchFamily="34" charset="0"/>
            </a:endParaRPr>
          </a:p>
        </p:txBody>
      </p:sp>
      <p:sp>
        <p:nvSpPr>
          <p:cNvPr id="2" name="Slide Number Placeholder 1">
            <a:extLst>
              <a:ext uri="{FF2B5EF4-FFF2-40B4-BE49-F238E27FC236}">
                <a16:creationId xmlns:a16="http://schemas.microsoft.com/office/drawing/2014/main" id="{68E4DEE6-BF3D-4C3F-9AF3-1892C7335950}"/>
              </a:ext>
            </a:extLst>
          </p:cNvPr>
          <p:cNvSpPr>
            <a:spLocks noGrp="1"/>
          </p:cNvSpPr>
          <p:nvPr>
            <p:ph type="sldNum" sz="quarter" idx="12"/>
          </p:nvPr>
        </p:nvSpPr>
        <p:spPr/>
        <p:txBody>
          <a:bodyPr/>
          <a:lstStyle/>
          <a:p>
            <a:fld id="{D57F1E4F-1CFF-5643-939E-217C01CDF565}" type="slidenum">
              <a:rPr lang="en-US" smtClean="0"/>
              <a:pPr/>
              <a:t>37</a:t>
            </a:fld>
            <a:endParaRPr lang="en-US" dirty="0"/>
          </a:p>
        </p:txBody>
      </p:sp>
    </p:spTree>
    <p:extLst>
      <p:ext uri="{BB962C8B-B14F-4D97-AF65-F5344CB8AC3E}">
        <p14:creationId xmlns:p14="http://schemas.microsoft.com/office/powerpoint/2010/main" val="4278769824"/>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4C535C4-E6B5-4036-98B2-CA5536B4BCB6}"/>
              </a:ext>
            </a:extLst>
          </p:cNvPr>
          <p:cNvSpPr>
            <a:spLocks noGrp="1"/>
          </p:cNvSpPr>
          <p:nvPr>
            <p:ph idx="1"/>
          </p:nvPr>
        </p:nvSpPr>
        <p:spPr>
          <a:xfrm>
            <a:off x="2052735" y="475861"/>
            <a:ext cx="9825133" cy="6232849"/>
          </a:xfrm>
        </p:spPr>
        <p:txBody>
          <a:bodyPr/>
          <a:lstStyle/>
          <a:p>
            <a:endParaRPr lang="en-US" dirty="0"/>
          </a:p>
          <a:p>
            <a:pPr marL="0" indent="0">
              <a:buNone/>
            </a:pPr>
            <a:r>
              <a:rPr lang="en-US" sz="2400" dirty="0">
                <a:latin typeface="Arial" panose="020B0604020202020204" pitchFamily="34" charset="0"/>
                <a:cs typeface="Arial" panose="020B0604020202020204" pitchFamily="34" charset="0"/>
              </a:rPr>
              <a:t>› The difference of glucose concentration in the medium after incubation of pieces of epididymal rat adipose tissue or measured oxygen consumption in Warburg vessels, </a:t>
            </a:r>
            <a:r>
              <a:rPr lang="en-US" sz="2400" dirty="0" err="1">
                <a:latin typeface="Arial" panose="020B0604020202020204" pitchFamily="34" charset="0"/>
                <a:cs typeface="Arial" panose="020B0604020202020204" pitchFamily="34" charset="0"/>
              </a:rPr>
              <a:t>Radiolabelled</a:t>
            </a:r>
            <a:r>
              <a:rPr lang="en-US" sz="2400" dirty="0">
                <a:latin typeface="Arial" panose="020B0604020202020204" pitchFamily="34" charset="0"/>
                <a:cs typeface="Arial" panose="020B0604020202020204" pitchFamily="34" charset="0"/>
              </a:rPr>
              <a:t> 14C glucose, the 14CO2 is trapped and counted.  </a:t>
            </a:r>
          </a:p>
          <a:p>
            <a:pPr marL="0" indent="0">
              <a:buNone/>
            </a:pPr>
            <a:r>
              <a:rPr lang="en-US" sz="2400" dirty="0">
                <a:latin typeface="Arial" panose="020B0604020202020204" pitchFamily="34" charset="0"/>
                <a:cs typeface="Arial" panose="020B0604020202020204" pitchFamily="34" charset="0"/>
              </a:rPr>
              <a:t>› The concentration is determined by immuno- assay</a:t>
            </a:r>
            <a:endParaRPr lang="en-IN" sz="2400" dirty="0">
              <a:latin typeface="Arial" panose="020B0604020202020204" pitchFamily="34" charset="0"/>
              <a:cs typeface="Arial" panose="020B0604020202020204" pitchFamily="34" charset="0"/>
            </a:endParaRPr>
          </a:p>
        </p:txBody>
      </p:sp>
      <p:sp>
        <p:nvSpPr>
          <p:cNvPr id="2" name="Slide Number Placeholder 1">
            <a:extLst>
              <a:ext uri="{FF2B5EF4-FFF2-40B4-BE49-F238E27FC236}">
                <a16:creationId xmlns:a16="http://schemas.microsoft.com/office/drawing/2014/main" id="{C5069C14-25CB-4502-A0F0-1FC558C4931B}"/>
              </a:ext>
            </a:extLst>
          </p:cNvPr>
          <p:cNvSpPr>
            <a:spLocks noGrp="1"/>
          </p:cNvSpPr>
          <p:nvPr>
            <p:ph type="sldNum" sz="quarter" idx="12"/>
          </p:nvPr>
        </p:nvSpPr>
        <p:spPr/>
        <p:txBody>
          <a:bodyPr/>
          <a:lstStyle/>
          <a:p>
            <a:fld id="{D57F1E4F-1CFF-5643-939E-217C01CDF565}" type="slidenum">
              <a:rPr lang="en-US" smtClean="0"/>
              <a:pPr/>
              <a:t>38</a:t>
            </a:fld>
            <a:endParaRPr lang="en-US" dirty="0"/>
          </a:p>
        </p:txBody>
      </p:sp>
    </p:spTree>
    <p:extLst>
      <p:ext uri="{BB962C8B-B14F-4D97-AF65-F5344CB8AC3E}">
        <p14:creationId xmlns:p14="http://schemas.microsoft.com/office/powerpoint/2010/main" val="219187990"/>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B81BA57-FC01-4F36-BE49-C4155B4369EF}"/>
              </a:ext>
            </a:extLst>
          </p:cNvPr>
          <p:cNvSpPr>
            <a:spLocks noGrp="1"/>
          </p:cNvSpPr>
          <p:nvPr>
            <p:ph idx="1"/>
          </p:nvPr>
        </p:nvSpPr>
        <p:spPr>
          <a:xfrm>
            <a:off x="1856792" y="354563"/>
            <a:ext cx="9974424" cy="6335486"/>
          </a:xfrm>
        </p:spPr>
        <p:txBody>
          <a:bodyPr/>
          <a:lstStyle/>
          <a:p>
            <a:pPr marL="0" indent="0">
              <a:buNone/>
            </a:pPr>
            <a:endParaRPr lang="en-US" dirty="0"/>
          </a:p>
          <a:p>
            <a:pPr marL="0" indent="0">
              <a:buNone/>
            </a:pPr>
            <a:r>
              <a:rPr lang="en-US" sz="2400" dirty="0">
                <a:latin typeface="Arial Black" panose="020B0A04020102020204" pitchFamily="34" charset="0"/>
              </a:rPr>
              <a:t>Bioassay of ACTH/ Adrenocorticotropic Hormone/ corticotropin </a:t>
            </a:r>
          </a:p>
          <a:p>
            <a:pPr marL="0" indent="0">
              <a:buNone/>
            </a:pPr>
            <a:endParaRPr lang="en-US" sz="2400" dirty="0">
              <a:latin typeface="Arial Black" panose="020B0A04020102020204" pitchFamily="34" charset="0"/>
            </a:endParaRPr>
          </a:p>
          <a:p>
            <a:pPr marL="0" indent="0">
              <a:buNone/>
            </a:pPr>
            <a:r>
              <a:rPr lang="en-IN" sz="2000" dirty="0">
                <a:latin typeface="Arial Black" panose="020B0A04020102020204" pitchFamily="34" charset="0"/>
              </a:rPr>
              <a:t>Bioassay of ACTH </a:t>
            </a:r>
          </a:p>
          <a:p>
            <a:pPr marL="0" indent="0">
              <a:buNone/>
            </a:pPr>
            <a:r>
              <a:rPr lang="en-IN" sz="2400" dirty="0"/>
              <a:t> </a:t>
            </a:r>
            <a:r>
              <a:rPr lang="en-IN" sz="2400" dirty="0">
                <a:latin typeface="Arial" panose="020B0604020202020204" pitchFamily="34" charset="0"/>
                <a:cs typeface="Arial" panose="020B0604020202020204" pitchFamily="34" charset="0"/>
              </a:rPr>
              <a:t>ACTH (Adrenocorticotropic hormone, corticotropin) is polypeptide tropic hormone (39 amino acids) secreted by the anterior pituitary gland. </a:t>
            </a:r>
          </a:p>
          <a:p>
            <a:pPr marL="0" indent="0">
              <a:buNone/>
            </a:pPr>
            <a:r>
              <a:rPr lang="en-IN" sz="2400" dirty="0">
                <a:latin typeface="Arial" panose="020B0604020202020204" pitchFamily="34" charset="0"/>
                <a:cs typeface="Arial" panose="020B0604020202020204" pitchFamily="34" charset="0"/>
              </a:rPr>
              <a:t>  ACTH stimulates the production of cortisol, a steroid hormone important for regulating glucose, protein and lipid metabolism, suppressing the immune system response, and helping to maintain blood pressure. </a:t>
            </a:r>
          </a:p>
        </p:txBody>
      </p:sp>
      <p:sp>
        <p:nvSpPr>
          <p:cNvPr id="2" name="Slide Number Placeholder 1">
            <a:extLst>
              <a:ext uri="{FF2B5EF4-FFF2-40B4-BE49-F238E27FC236}">
                <a16:creationId xmlns:a16="http://schemas.microsoft.com/office/drawing/2014/main" id="{E48B5A5A-29CD-4292-B248-D3C5403467A0}"/>
              </a:ext>
            </a:extLst>
          </p:cNvPr>
          <p:cNvSpPr>
            <a:spLocks noGrp="1"/>
          </p:cNvSpPr>
          <p:nvPr>
            <p:ph type="sldNum" sz="quarter" idx="12"/>
          </p:nvPr>
        </p:nvSpPr>
        <p:spPr/>
        <p:txBody>
          <a:bodyPr/>
          <a:lstStyle/>
          <a:p>
            <a:fld id="{D57F1E4F-1CFF-5643-939E-217C01CDF565}" type="slidenum">
              <a:rPr lang="en-US" smtClean="0"/>
              <a:pPr/>
              <a:t>39</a:t>
            </a:fld>
            <a:endParaRPr lang="en-US" dirty="0"/>
          </a:p>
        </p:txBody>
      </p:sp>
    </p:spTree>
    <p:extLst>
      <p:ext uri="{BB962C8B-B14F-4D97-AF65-F5344CB8AC3E}">
        <p14:creationId xmlns:p14="http://schemas.microsoft.com/office/powerpoint/2010/main" val="171613219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D57F1E4F-1CFF-5643-939E-217C01CDF565}" type="slidenum">
              <a:rPr lang="en-US" smtClean="0"/>
              <a:pPr/>
              <a:t>4</a:t>
            </a:fld>
            <a:endParaRPr lang="en-US" dirty="0"/>
          </a:p>
        </p:txBody>
      </p:sp>
      <p:pic>
        <p:nvPicPr>
          <p:cNvPr id="70658" name="Picture 2" descr="Shariq bioassay"/>
          <p:cNvPicPr>
            <a:picLocks noChangeAspect="1" noChangeArrowheads="1"/>
          </p:cNvPicPr>
          <p:nvPr/>
        </p:nvPicPr>
        <p:blipFill>
          <a:blip r:embed="rId2"/>
          <a:srcRect/>
          <a:stretch>
            <a:fillRect/>
          </a:stretch>
        </p:blipFill>
        <p:spPr bwMode="auto">
          <a:xfrm>
            <a:off x="1504335" y="27296"/>
            <a:ext cx="10687665" cy="6858000"/>
          </a:xfrm>
          <a:prstGeom prst="rect">
            <a:avLst/>
          </a:prstGeom>
          <a:noFill/>
        </p:spPr>
      </p:pic>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2BAC6AC2-EC1B-4DEF-A829-CCDBEAE5E4C4}"/>
              </a:ext>
            </a:extLst>
          </p:cNvPr>
          <p:cNvSpPr>
            <a:spLocks noGrp="1"/>
          </p:cNvSpPr>
          <p:nvPr>
            <p:ph idx="1"/>
          </p:nvPr>
        </p:nvSpPr>
        <p:spPr>
          <a:xfrm>
            <a:off x="1922624" y="257175"/>
            <a:ext cx="9926638" cy="6343650"/>
          </a:xfrm>
        </p:spPr>
        <p:txBody>
          <a:bodyPr/>
          <a:lstStyle/>
          <a:p>
            <a:pPr marL="0" indent="0">
              <a:buNone/>
            </a:pPr>
            <a:endParaRPr lang="en-US" dirty="0"/>
          </a:p>
          <a:p>
            <a:pPr marL="0" indent="0">
              <a:buNone/>
            </a:pPr>
            <a:r>
              <a:rPr lang="en-US" sz="2400" dirty="0">
                <a:latin typeface="Arial Black" panose="020B0A04020102020204" pitchFamily="34" charset="0"/>
              </a:rPr>
              <a:t>Bioassay of ACTH Official Preparations  </a:t>
            </a:r>
          </a:p>
          <a:p>
            <a:pPr marL="0" indent="0" algn="just">
              <a:buNone/>
            </a:pPr>
            <a:r>
              <a:rPr lang="en-US" sz="2800" dirty="0" smtClean="0"/>
              <a:t></a:t>
            </a:r>
            <a:r>
              <a:rPr lang="en-US" sz="2800" dirty="0" err="1" smtClean="0">
                <a:latin typeface="Arial" panose="020B0604020202020204" pitchFamily="34" charset="0"/>
                <a:cs typeface="Arial" panose="020B0604020202020204" pitchFamily="34" charset="0"/>
              </a:rPr>
              <a:t>Corticotropin</a:t>
            </a:r>
            <a:r>
              <a:rPr lang="en-US" sz="2800" dirty="0" smtClean="0">
                <a:latin typeface="Arial" panose="020B0604020202020204" pitchFamily="34" charset="0"/>
                <a:cs typeface="Arial" panose="020B0604020202020204" pitchFamily="34" charset="0"/>
              </a:rPr>
              <a:t> </a:t>
            </a:r>
            <a:r>
              <a:rPr lang="en-US" sz="2800" dirty="0">
                <a:latin typeface="Arial" panose="020B0604020202020204" pitchFamily="34" charset="0"/>
                <a:cs typeface="Arial" panose="020B0604020202020204" pitchFamily="34" charset="0"/>
              </a:rPr>
              <a:t>injection: Is a sterile solution , in a suitable diluent, of the polypeptide from the pituitary glands of mammals. Potency range should be 80.0 – 120.0 % of USP cartiotropin units. </a:t>
            </a:r>
          </a:p>
          <a:p>
            <a:pPr marL="0" indent="0" algn="just">
              <a:buNone/>
            </a:pPr>
            <a:r>
              <a:rPr lang="en-US" sz="2800" dirty="0">
                <a:latin typeface="Arial" panose="020B0604020202020204" pitchFamily="34" charset="0"/>
                <a:cs typeface="Arial" panose="020B0604020202020204" pitchFamily="34" charset="0"/>
              </a:rPr>
              <a:t>Corticotropin for injection, antimicrobial agent.  </a:t>
            </a:r>
          </a:p>
          <a:p>
            <a:pPr marL="0" indent="0" algn="just">
              <a:buNone/>
            </a:pPr>
            <a:r>
              <a:rPr lang="en-US" sz="2800" dirty="0">
                <a:latin typeface="Arial" panose="020B0604020202020204" pitchFamily="34" charset="0"/>
                <a:cs typeface="Arial" panose="020B0604020202020204" pitchFamily="34" charset="0"/>
              </a:rPr>
              <a:t>Repository corticotropin injection is corticotropin in a sterile solution of partially hydrolyzed gelatin and is intended for subcutaneous and intramuscular use. This solution has been adopted as the reference standard for the bioassay.</a:t>
            </a:r>
            <a:endParaRPr lang="en-IN" sz="2800" dirty="0">
              <a:latin typeface="Arial" panose="020B0604020202020204" pitchFamily="34" charset="0"/>
              <a:cs typeface="Arial" panose="020B0604020202020204" pitchFamily="34" charset="0"/>
            </a:endParaRPr>
          </a:p>
        </p:txBody>
      </p:sp>
      <p:sp>
        <p:nvSpPr>
          <p:cNvPr id="2" name="Slide Number Placeholder 1">
            <a:extLst>
              <a:ext uri="{FF2B5EF4-FFF2-40B4-BE49-F238E27FC236}">
                <a16:creationId xmlns:a16="http://schemas.microsoft.com/office/drawing/2014/main" id="{3D0BD3B6-5C65-46DF-A3E2-4E728B0B87AD}"/>
              </a:ext>
            </a:extLst>
          </p:cNvPr>
          <p:cNvSpPr>
            <a:spLocks noGrp="1"/>
          </p:cNvSpPr>
          <p:nvPr>
            <p:ph type="sldNum" sz="quarter" idx="12"/>
          </p:nvPr>
        </p:nvSpPr>
        <p:spPr/>
        <p:txBody>
          <a:bodyPr/>
          <a:lstStyle/>
          <a:p>
            <a:fld id="{D57F1E4F-1CFF-5643-939E-217C01CDF565}" type="slidenum">
              <a:rPr lang="en-US" smtClean="0"/>
              <a:pPr/>
              <a:t>40</a:t>
            </a:fld>
            <a:endParaRPr lang="en-US" dirty="0"/>
          </a:p>
        </p:txBody>
      </p:sp>
    </p:spTree>
    <p:extLst>
      <p:ext uri="{BB962C8B-B14F-4D97-AF65-F5344CB8AC3E}">
        <p14:creationId xmlns:p14="http://schemas.microsoft.com/office/powerpoint/2010/main" val="1832750343"/>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BAD5AFA-2836-4A32-A3D3-F43084E9A121}"/>
              </a:ext>
            </a:extLst>
          </p:cNvPr>
          <p:cNvSpPr>
            <a:spLocks noGrp="1"/>
          </p:cNvSpPr>
          <p:nvPr>
            <p:ph idx="1"/>
          </p:nvPr>
        </p:nvSpPr>
        <p:spPr>
          <a:xfrm>
            <a:off x="1707502" y="307910"/>
            <a:ext cx="10273004" cy="6550090"/>
          </a:xfrm>
        </p:spPr>
        <p:txBody>
          <a:bodyPr/>
          <a:lstStyle/>
          <a:p>
            <a:pPr marL="0" indent="0">
              <a:buNone/>
            </a:pPr>
            <a:endParaRPr lang="en-US" dirty="0"/>
          </a:p>
          <a:p>
            <a:pPr marL="0" indent="0">
              <a:buNone/>
            </a:pPr>
            <a:r>
              <a:rPr lang="en-US" dirty="0">
                <a:latin typeface="Arial Black" panose="020B0A04020102020204" pitchFamily="34" charset="0"/>
              </a:rPr>
              <a:t>. Packing :</a:t>
            </a:r>
          </a:p>
          <a:p>
            <a:pPr marL="0" indent="0">
              <a:buNone/>
            </a:pPr>
            <a:r>
              <a:rPr lang="en-US" sz="2400" dirty="0">
                <a:latin typeface="Arial" panose="020B0604020202020204" pitchFamily="34" charset="0"/>
                <a:cs typeface="Arial" panose="020B0604020202020204" pitchFamily="34" charset="0"/>
              </a:rPr>
              <a:t> Preserve in single-dose or multiple-dose containers of Type-1 glass</a:t>
            </a:r>
            <a:r>
              <a:rPr lang="en-US" dirty="0"/>
              <a:t>.</a:t>
            </a:r>
          </a:p>
          <a:p>
            <a:pPr marL="0" indent="0">
              <a:buNone/>
            </a:pPr>
            <a:r>
              <a:rPr lang="en-US" dirty="0">
                <a:latin typeface="Arial Black" panose="020B0A04020102020204" pitchFamily="34" charset="0"/>
                <a:cs typeface="Arial" panose="020B0604020202020204" pitchFamily="34" charset="0"/>
              </a:rPr>
              <a:t> Storage</a:t>
            </a:r>
            <a:r>
              <a:rPr lang="en-US" dirty="0"/>
              <a:t>:</a:t>
            </a:r>
          </a:p>
          <a:p>
            <a:pPr marL="0" indent="0">
              <a:buNone/>
            </a:pPr>
            <a:r>
              <a:rPr lang="en-US" dirty="0"/>
              <a:t> </a:t>
            </a:r>
            <a:r>
              <a:rPr lang="en-US" sz="2400" dirty="0">
                <a:latin typeface="Arial" panose="020B0604020202020204" pitchFamily="34" charset="0"/>
                <a:cs typeface="Arial" panose="020B0604020202020204" pitchFamily="34" charset="0"/>
              </a:rPr>
              <a:t>Store in cold place.</a:t>
            </a:r>
            <a:endParaRPr lang="en-US" dirty="0"/>
          </a:p>
          <a:p>
            <a:pPr marL="0" indent="0">
              <a:buNone/>
            </a:pPr>
            <a:r>
              <a:rPr lang="en-US" dirty="0"/>
              <a:t> </a:t>
            </a:r>
            <a:r>
              <a:rPr lang="en-US" dirty="0">
                <a:latin typeface="Arial Black" panose="020B0A04020102020204" pitchFamily="34" charset="0"/>
              </a:rPr>
              <a:t>Labeling:</a:t>
            </a:r>
          </a:p>
          <a:p>
            <a:pPr marL="0" indent="0">
              <a:buNone/>
            </a:pPr>
            <a:r>
              <a:rPr lang="en-US" dirty="0"/>
              <a:t></a:t>
            </a:r>
            <a:r>
              <a:rPr lang="en-US" sz="2400" dirty="0">
                <a:latin typeface="Arial" panose="020B0604020202020204" pitchFamily="34" charset="0"/>
                <a:cs typeface="Arial" panose="020B0604020202020204" pitchFamily="34" charset="0"/>
              </a:rPr>
              <a:t>Injection recommends intravenous administration. </a:t>
            </a:r>
          </a:p>
          <a:p>
            <a:pPr marL="0" indent="0">
              <a:buNone/>
            </a:pPr>
            <a:r>
              <a:rPr lang="en-US" sz="2400" dirty="0">
                <a:latin typeface="Arial Black" panose="020B0A04020102020204" pitchFamily="34" charset="0"/>
              </a:rPr>
              <a:t>Purpose and rationale </a:t>
            </a:r>
          </a:p>
          <a:p>
            <a:pPr marL="0" indent="0">
              <a:buNone/>
            </a:pPr>
            <a:r>
              <a:rPr lang="en-US" sz="2400" dirty="0">
                <a:latin typeface="Arial" panose="020B0604020202020204" pitchFamily="34" charset="0"/>
                <a:cs typeface="Arial" panose="020B0604020202020204" pitchFamily="34" charset="0"/>
              </a:rPr>
              <a:t>This is a historical assay method </a:t>
            </a:r>
          </a:p>
          <a:p>
            <a:pPr marL="0" indent="0">
              <a:buNone/>
            </a:pPr>
            <a:r>
              <a:rPr lang="en-US" sz="2400" dirty="0">
                <a:latin typeface="Arial" panose="020B0604020202020204" pitchFamily="34" charset="0"/>
                <a:cs typeface="Arial" panose="020B0604020202020204" pitchFamily="34" charset="0"/>
              </a:rPr>
              <a:t>Administration of pituitary ACTH decrease the ascorbic acid present in the adrenals. </a:t>
            </a:r>
          </a:p>
          <a:p>
            <a:pPr marL="0" indent="0">
              <a:buNone/>
            </a:pPr>
            <a:r>
              <a:rPr lang="en-US" sz="2400" dirty="0">
                <a:latin typeface="Arial" panose="020B0604020202020204" pitchFamily="34" charset="0"/>
                <a:cs typeface="Arial" panose="020B0604020202020204" pitchFamily="34" charset="0"/>
              </a:rPr>
              <a:t>The depletion of adrenal ascorbic acid is a function of the dose of ACTH administered. </a:t>
            </a:r>
          </a:p>
          <a:p>
            <a:pPr marL="0" indent="0">
              <a:buNone/>
            </a:pPr>
            <a:r>
              <a:rPr lang="en-US" sz="2400" dirty="0">
                <a:latin typeface="Arial" panose="020B0604020202020204" pitchFamily="34" charset="0"/>
                <a:cs typeface="Arial" panose="020B0604020202020204" pitchFamily="34" charset="0"/>
              </a:rPr>
              <a:t>This relationship has been used for a quantitative assay of ACTH.</a:t>
            </a:r>
            <a:endParaRPr lang="en-IN" sz="2400" dirty="0">
              <a:latin typeface="Arial" panose="020B0604020202020204" pitchFamily="34" charset="0"/>
              <a:cs typeface="Arial" panose="020B0604020202020204" pitchFamily="34" charset="0"/>
            </a:endParaRPr>
          </a:p>
        </p:txBody>
      </p:sp>
      <p:sp>
        <p:nvSpPr>
          <p:cNvPr id="2" name="Slide Number Placeholder 1">
            <a:extLst>
              <a:ext uri="{FF2B5EF4-FFF2-40B4-BE49-F238E27FC236}">
                <a16:creationId xmlns:a16="http://schemas.microsoft.com/office/drawing/2014/main" id="{21080261-C5A5-4DB5-9671-AB4B70B4E6C3}"/>
              </a:ext>
            </a:extLst>
          </p:cNvPr>
          <p:cNvSpPr>
            <a:spLocks noGrp="1"/>
          </p:cNvSpPr>
          <p:nvPr>
            <p:ph type="sldNum" sz="quarter" idx="12"/>
          </p:nvPr>
        </p:nvSpPr>
        <p:spPr/>
        <p:txBody>
          <a:bodyPr/>
          <a:lstStyle/>
          <a:p>
            <a:fld id="{D57F1E4F-1CFF-5643-939E-217C01CDF565}" type="slidenum">
              <a:rPr lang="en-US" smtClean="0"/>
              <a:pPr/>
              <a:t>41</a:t>
            </a:fld>
            <a:endParaRPr lang="en-US" dirty="0"/>
          </a:p>
        </p:txBody>
      </p:sp>
    </p:spTree>
    <p:extLst>
      <p:ext uri="{BB962C8B-B14F-4D97-AF65-F5344CB8AC3E}">
        <p14:creationId xmlns:p14="http://schemas.microsoft.com/office/powerpoint/2010/main" val="249749616"/>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76D23A5-67AA-4A4E-8214-2800640186A9}"/>
              </a:ext>
            </a:extLst>
          </p:cNvPr>
          <p:cNvSpPr>
            <a:spLocks noGrp="1"/>
          </p:cNvSpPr>
          <p:nvPr>
            <p:ph idx="1"/>
          </p:nvPr>
        </p:nvSpPr>
        <p:spPr>
          <a:xfrm>
            <a:off x="1637071" y="1"/>
            <a:ext cx="10554929" cy="6858000"/>
          </a:xfrm>
        </p:spPr>
        <p:txBody>
          <a:bodyPr>
            <a:normAutofit/>
          </a:bodyPr>
          <a:lstStyle/>
          <a:p>
            <a:pPr marL="0" indent="0">
              <a:buNone/>
            </a:pPr>
            <a:endParaRPr lang="en-US" dirty="0"/>
          </a:p>
          <a:p>
            <a:pPr marL="0" indent="0">
              <a:buNone/>
            </a:pPr>
            <a:r>
              <a:rPr lang="en-US" sz="2400" dirty="0">
                <a:latin typeface="Arial Black" panose="020B0A04020102020204" pitchFamily="34" charset="0"/>
              </a:rPr>
              <a:t>Procedure </a:t>
            </a:r>
          </a:p>
          <a:p>
            <a:pPr marL="0" indent="0">
              <a:buNone/>
            </a:pPr>
            <a:r>
              <a:rPr lang="en-US" dirty="0"/>
              <a:t> </a:t>
            </a:r>
            <a:r>
              <a:rPr lang="en-US" sz="2400" dirty="0">
                <a:latin typeface="Arial" panose="020B0604020202020204" pitchFamily="34" charset="0"/>
                <a:cs typeface="Arial" panose="020B0604020202020204" pitchFamily="34" charset="0"/>
              </a:rPr>
              <a:t>Male Wistar rat (100-200 g) are hypophysectomized (pituitary gland removed by surgery) one day prior to the test.</a:t>
            </a:r>
          </a:p>
          <a:p>
            <a:pPr marL="0" indent="0">
              <a:buNone/>
            </a:pPr>
            <a:r>
              <a:rPr lang="en-US" sz="2400" dirty="0">
                <a:latin typeface="Arial" panose="020B0604020202020204" pitchFamily="34" charset="0"/>
                <a:cs typeface="Arial" panose="020B0604020202020204" pitchFamily="34" charset="0"/>
              </a:rPr>
              <a:t> For one test with 3 dose of test preparation and standard </a:t>
            </a:r>
          </a:p>
          <a:p>
            <a:pPr marL="0" indent="0">
              <a:buNone/>
            </a:pPr>
            <a:r>
              <a:rPr lang="en-US" sz="2400" dirty="0">
                <a:latin typeface="Arial" panose="020B0604020202020204" pitchFamily="34" charset="0"/>
                <a:cs typeface="Arial" panose="020B0604020202020204" pitchFamily="34" charset="0"/>
              </a:rPr>
              <a:t> Number of hypophysectomized rats required: at least 36 (preferably 60)   </a:t>
            </a:r>
          </a:p>
          <a:p>
            <a:pPr marL="0" indent="0">
              <a:buNone/>
            </a:pPr>
            <a:r>
              <a:rPr lang="en-US" sz="2400" dirty="0">
                <a:latin typeface="Arial" panose="020B0604020202020204" pitchFamily="34" charset="0"/>
                <a:cs typeface="Arial" panose="020B0604020202020204" pitchFamily="34" charset="0"/>
              </a:rPr>
              <a:t>Solution: </a:t>
            </a:r>
          </a:p>
          <a:p>
            <a:pPr marL="0" indent="0">
              <a:buNone/>
            </a:pPr>
            <a:r>
              <a:rPr lang="en-US" sz="2400" dirty="0">
                <a:latin typeface="Arial" panose="020B0604020202020204" pitchFamily="34" charset="0"/>
                <a:cs typeface="Arial" panose="020B0604020202020204" pitchFamily="34" charset="0"/>
              </a:rPr>
              <a:t> Five units of test or standard dissolved in 0.25 ml of 0.5% phenol solution and diluted with 8.1 ml of 15% gelatin solution (Now 0.5 ml contain 300 mu ACTH). (Solution A) </a:t>
            </a:r>
          </a:p>
          <a:p>
            <a:pPr marL="0" indent="0">
              <a:buNone/>
            </a:pPr>
            <a:r>
              <a:rPr lang="en-US" sz="2400" dirty="0">
                <a:latin typeface="Arial" panose="020B0604020202020204" pitchFamily="34" charset="0"/>
                <a:cs typeface="Arial" panose="020B0604020202020204" pitchFamily="34" charset="0"/>
              </a:rPr>
              <a:t> Three ml of solution A diluted with 6 ml gelatin solution. Now concentration reduced to 100 mu ACTH/ 0.5 ml (solution B)</a:t>
            </a:r>
          </a:p>
          <a:p>
            <a:pPr marL="0" indent="0">
              <a:buNone/>
            </a:pPr>
            <a:r>
              <a:rPr lang="en-US" sz="2400" dirty="0">
                <a:latin typeface="Arial" panose="020B0604020202020204" pitchFamily="34" charset="0"/>
                <a:cs typeface="Arial" panose="020B0604020202020204" pitchFamily="34" charset="0"/>
              </a:rPr>
              <a:t> Again 3 ml of solution B diluted with 6 ml of gelatin solution, the resulting solution contains 33 mu ACTH/ 0.5 ml</a:t>
            </a:r>
            <a:endParaRPr lang="en-IN" sz="2400" dirty="0">
              <a:latin typeface="Arial" panose="020B0604020202020204" pitchFamily="34" charset="0"/>
              <a:cs typeface="Arial" panose="020B0604020202020204" pitchFamily="34" charset="0"/>
            </a:endParaRPr>
          </a:p>
        </p:txBody>
      </p:sp>
      <p:sp>
        <p:nvSpPr>
          <p:cNvPr id="2" name="Slide Number Placeholder 1">
            <a:extLst>
              <a:ext uri="{FF2B5EF4-FFF2-40B4-BE49-F238E27FC236}">
                <a16:creationId xmlns:a16="http://schemas.microsoft.com/office/drawing/2014/main" id="{EFBD7D6B-B89D-4160-A40E-46BF4E034291}"/>
              </a:ext>
            </a:extLst>
          </p:cNvPr>
          <p:cNvSpPr>
            <a:spLocks noGrp="1"/>
          </p:cNvSpPr>
          <p:nvPr>
            <p:ph type="sldNum" sz="quarter" idx="12"/>
          </p:nvPr>
        </p:nvSpPr>
        <p:spPr/>
        <p:txBody>
          <a:bodyPr/>
          <a:lstStyle/>
          <a:p>
            <a:fld id="{D57F1E4F-1CFF-5643-939E-217C01CDF565}" type="slidenum">
              <a:rPr lang="en-US" smtClean="0"/>
              <a:pPr/>
              <a:t>42</a:t>
            </a:fld>
            <a:endParaRPr lang="en-US" dirty="0"/>
          </a:p>
        </p:txBody>
      </p:sp>
    </p:spTree>
    <p:extLst>
      <p:ext uri="{BB962C8B-B14F-4D97-AF65-F5344CB8AC3E}">
        <p14:creationId xmlns:p14="http://schemas.microsoft.com/office/powerpoint/2010/main" val="1392212542"/>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A9C6F28-C97E-428A-BF2D-50839F3EFA68}"/>
              </a:ext>
            </a:extLst>
          </p:cNvPr>
          <p:cNvSpPr>
            <a:spLocks noGrp="1"/>
          </p:cNvSpPr>
          <p:nvPr>
            <p:ph idx="1"/>
          </p:nvPr>
        </p:nvSpPr>
        <p:spPr>
          <a:xfrm>
            <a:off x="1716833" y="1"/>
            <a:ext cx="10142375" cy="6540758"/>
          </a:xfrm>
        </p:spPr>
        <p:txBody>
          <a:bodyPr/>
          <a:lstStyle/>
          <a:p>
            <a:pPr marL="0" indent="0">
              <a:buNone/>
            </a:pPr>
            <a:r>
              <a:rPr lang="en-US" sz="2400" dirty="0" smtClean="0">
                <a:latin typeface="Arial Black" panose="020B0A04020102020204" pitchFamily="34" charset="0"/>
              </a:rPr>
              <a:t>Procedure </a:t>
            </a:r>
            <a:r>
              <a:rPr lang="en-US" sz="2400" dirty="0">
                <a:latin typeface="Arial Black" panose="020B0A04020102020204" pitchFamily="34" charset="0"/>
              </a:rPr>
              <a:t>Cont.,</a:t>
            </a:r>
          </a:p>
          <a:p>
            <a:pPr marL="0" indent="0">
              <a:buNone/>
            </a:pPr>
            <a:r>
              <a:rPr lang="en-US" dirty="0"/>
              <a:t> </a:t>
            </a:r>
            <a:r>
              <a:rPr lang="en-US" sz="2600" dirty="0">
                <a:latin typeface="Arial" panose="020B0604020202020204" pitchFamily="34" charset="0"/>
                <a:cs typeface="Arial" panose="020B0604020202020204" pitchFamily="34" charset="0"/>
              </a:rPr>
              <a:t>The hypophysectomized rats are randomly distributed in to six groups. Each rat receives subcutaneous 0.5 ml of the various concentrations of test or standard. </a:t>
            </a:r>
          </a:p>
          <a:p>
            <a:pPr marL="0" indent="0">
              <a:buNone/>
            </a:pPr>
            <a:r>
              <a:rPr lang="en-US" sz="2600" dirty="0">
                <a:latin typeface="Arial" panose="020B0604020202020204" pitchFamily="34" charset="0"/>
                <a:cs typeface="Arial" panose="020B0604020202020204" pitchFamily="34" charset="0"/>
              </a:rPr>
              <a:t> Three hours after injection, the animals are anesthetized and both adrenals removed, freed from extraneous tissue and weighed. The rats are sacrificed and the scull opened to verify completeness of hypophysectomy.</a:t>
            </a:r>
          </a:p>
          <a:p>
            <a:pPr marL="0" indent="0">
              <a:buNone/>
            </a:pPr>
            <a:r>
              <a:rPr lang="en-US" sz="2600" dirty="0">
                <a:latin typeface="Arial" panose="020B0604020202020204" pitchFamily="34" charset="0"/>
                <a:cs typeface="Arial" panose="020B0604020202020204" pitchFamily="34" charset="0"/>
              </a:rPr>
              <a:t> The adrenals are homogenized in glass tubes contains 200 mg pure sand and 8.0 ml of 4% trichloroacetic acid and the ascorbic acid determined.. </a:t>
            </a:r>
          </a:p>
          <a:p>
            <a:pPr marL="0" indent="0">
              <a:buNone/>
            </a:pPr>
            <a:r>
              <a:rPr lang="en-US" sz="2600" dirty="0">
                <a:latin typeface="Arial" panose="020B0604020202020204" pitchFamily="34" charset="0"/>
                <a:cs typeface="Arial" panose="020B0604020202020204" pitchFamily="34" charset="0"/>
              </a:rPr>
              <a:t> The potency ratio including confidence limits is calculated with the 3 +    3 point assay. </a:t>
            </a:r>
            <a:endParaRPr lang="en-IN" sz="2600" dirty="0">
              <a:latin typeface="Arial" panose="020B0604020202020204" pitchFamily="34" charset="0"/>
              <a:cs typeface="Arial" panose="020B0604020202020204" pitchFamily="34" charset="0"/>
            </a:endParaRPr>
          </a:p>
        </p:txBody>
      </p:sp>
      <p:sp>
        <p:nvSpPr>
          <p:cNvPr id="2" name="Slide Number Placeholder 1">
            <a:extLst>
              <a:ext uri="{FF2B5EF4-FFF2-40B4-BE49-F238E27FC236}">
                <a16:creationId xmlns:a16="http://schemas.microsoft.com/office/drawing/2014/main" id="{1102F503-5C19-4541-BB88-242CC10A4AED}"/>
              </a:ext>
            </a:extLst>
          </p:cNvPr>
          <p:cNvSpPr>
            <a:spLocks noGrp="1"/>
          </p:cNvSpPr>
          <p:nvPr>
            <p:ph type="sldNum" sz="quarter" idx="12"/>
          </p:nvPr>
        </p:nvSpPr>
        <p:spPr/>
        <p:txBody>
          <a:bodyPr/>
          <a:lstStyle/>
          <a:p>
            <a:fld id="{D57F1E4F-1CFF-5643-939E-217C01CDF565}" type="slidenum">
              <a:rPr lang="en-US" smtClean="0"/>
              <a:pPr/>
              <a:t>43</a:t>
            </a:fld>
            <a:endParaRPr lang="en-US" dirty="0"/>
          </a:p>
        </p:txBody>
      </p:sp>
    </p:spTree>
    <p:extLst>
      <p:ext uri="{BB962C8B-B14F-4D97-AF65-F5344CB8AC3E}">
        <p14:creationId xmlns:p14="http://schemas.microsoft.com/office/powerpoint/2010/main" val="42132543"/>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6880F8A-F79A-4486-81B6-1D9C7E8E2757}"/>
              </a:ext>
            </a:extLst>
          </p:cNvPr>
          <p:cNvSpPr>
            <a:spLocks noGrp="1"/>
          </p:cNvSpPr>
          <p:nvPr>
            <p:ph idx="1"/>
          </p:nvPr>
        </p:nvSpPr>
        <p:spPr>
          <a:xfrm>
            <a:off x="1698171" y="93305"/>
            <a:ext cx="10021078" cy="6634065"/>
          </a:xfrm>
        </p:spPr>
        <p:txBody>
          <a:bodyPr/>
          <a:lstStyle/>
          <a:p>
            <a:pPr marL="0" indent="0">
              <a:buNone/>
            </a:pPr>
            <a:endParaRPr lang="en-US" dirty="0"/>
          </a:p>
          <a:p>
            <a:pPr marL="0" indent="0">
              <a:buNone/>
            </a:pPr>
            <a:r>
              <a:rPr lang="en-IN" sz="2400" dirty="0">
                <a:latin typeface="Arial Black" panose="020B0A04020102020204" pitchFamily="34" charset="0"/>
              </a:rPr>
              <a:t>Ascorbic acid determination Reagents  </a:t>
            </a:r>
          </a:p>
          <a:p>
            <a:pPr marL="0" indent="0">
              <a:buNone/>
            </a:pPr>
            <a:r>
              <a:rPr lang="en-IN" dirty="0"/>
              <a:t>  </a:t>
            </a:r>
            <a:r>
              <a:rPr lang="en-IN" sz="2400" dirty="0">
                <a:latin typeface="Arial" panose="020B0604020202020204" pitchFamily="34" charset="0"/>
                <a:cs typeface="Arial" panose="020B0604020202020204" pitchFamily="34" charset="0"/>
              </a:rPr>
              <a:t>0.02% ascorbic acid solution</a:t>
            </a:r>
          </a:p>
          <a:p>
            <a:pPr marL="0" indent="0">
              <a:buNone/>
            </a:pPr>
            <a:r>
              <a:rPr lang="en-IN" sz="2400" dirty="0">
                <a:latin typeface="Arial" panose="020B0604020202020204" pitchFamily="34" charset="0"/>
                <a:cs typeface="Arial" panose="020B0604020202020204" pitchFamily="34" charset="0"/>
              </a:rPr>
              <a:t> 85 % sulfuric acid (9N H2SO4 )</a:t>
            </a:r>
          </a:p>
          <a:p>
            <a:pPr marL="0" indent="0">
              <a:buNone/>
            </a:pPr>
            <a:r>
              <a:rPr lang="en-IN" sz="2400" dirty="0">
                <a:latin typeface="Arial" panose="020B0604020202020204" pitchFamily="34" charset="0"/>
                <a:cs typeface="Arial" panose="020B0604020202020204" pitchFamily="34" charset="0"/>
              </a:rPr>
              <a:t> 0.02 g/ml of dinitrophenolhydrazine in 9N H2SO4</a:t>
            </a:r>
          </a:p>
          <a:p>
            <a:pPr marL="0" indent="0">
              <a:buNone/>
            </a:pPr>
            <a:r>
              <a:rPr lang="en-IN" sz="2400" dirty="0">
                <a:latin typeface="Arial" panose="020B0604020202020204" pitchFamily="34" charset="0"/>
                <a:cs typeface="Arial" panose="020B0604020202020204" pitchFamily="34" charset="0"/>
              </a:rPr>
              <a:t> 0.06 g/ml of thiourea are dissolved in distilled water </a:t>
            </a:r>
          </a:p>
          <a:p>
            <a:pPr marL="0" indent="0">
              <a:buNone/>
            </a:pPr>
            <a:r>
              <a:rPr lang="en-IN" sz="2400" dirty="0">
                <a:latin typeface="Arial" panose="020B0604020202020204" pitchFamily="34" charset="0"/>
                <a:cs typeface="Arial" panose="020B0604020202020204" pitchFamily="34" charset="0"/>
              </a:rPr>
              <a:t> Charcoal </a:t>
            </a:r>
          </a:p>
          <a:p>
            <a:pPr marL="0" indent="0">
              <a:buNone/>
            </a:pPr>
            <a:r>
              <a:rPr lang="en-IN" sz="2400" dirty="0">
                <a:latin typeface="Arial" panose="020B0604020202020204" pitchFamily="34" charset="0"/>
                <a:cs typeface="Arial" panose="020B0604020202020204" pitchFamily="34" charset="0"/>
              </a:rPr>
              <a:t> </a:t>
            </a:r>
            <a:r>
              <a:rPr lang="en-IN" sz="2400" dirty="0">
                <a:latin typeface="Arial Black" panose="020B0A04020102020204" pitchFamily="34" charset="0"/>
                <a:cs typeface="Arial" panose="020B0604020202020204" pitchFamily="34" charset="0"/>
              </a:rPr>
              <a:t>Preparation of 0.02% ascorbic acid solution </a:t>
            </a:r>
          </a:p>
          <a:p>
            <a:pPr marL="0" indent="0">
              <a:buNone/>
            </a:pPr>
            <a:r>
              <a:rPr lang="en-IN" sz="2400" dirty="0">
                <a:latin typeface="Arial" panose="020B0604020202020204" pitchFamily="34" charset="0"/>
                <a:cs typeface="Arial" panose="020B0604020202020204" pitchFamily="34" charset="0"/>
              </a:rPr>
              <a:t> 100 mg L-ascorbic acid are dissolved in 100 ml of 4% trichloroacetic acid (1mg/ml solution) (Solution A= 1 % solution) </a:t>
            </a:r>
          </a:p>
          <a:p>
            <a:pPr marL="0" indent="0">
              <a:buNone/>
            </a:pPr>
            <a:r>
              <a:rPr lang="en-IN" sz="2400" dirty="0">
                <a:latin typeface="Arial" panose="020B0604020202020204" pitchFamily="34" charset="0"/>
                <a:cs typeface="Arial" panose="020B0604020202020204" pitchFamily="34" charset="0"/>
              </a:rPr>
              <a:t> 2 ml of Solution A diluted in 10 ml of 4% trichloroacetic acid to achieve a 0.2% ascorbic acid solution (solution B)</a:t>
            </a:r>
          </a:p>
          <a:p>
            <a:pPr marL="0" indent="0">
              <a:buNone/>
            </a:pPr>
            <a:r>
              <a:rPr lang="en-IN" sz="2400" dirty="0">
                <a:latin typeface="Arial" panose="020B0604020202020204" pitchFamily="34" charset="0"/>
                <a:cs typeface="Arial" panose="020B0604020202020204" pitchFamily="34" charset="0"/>
              </a:rPr>
              <a:t> 1 ml of solution B diluted in 10 ml of 4% trichloroacetic acid to achieve a 0.02% ascorbic acid solution (solution C) </a:t>
            </a:r>
          </a:p>
        </p:txBody>
      </p:sp>
      <p:sp>
        <p:nvSpPr>
          <p:cNvPr id="2" name="Slide Number Placeholder 1">
            <a:extLst>
              <a:ext uri="{FF2B5EF4-FFF2-40B4-BE49-F238E27FC236}">
                <a16:creationId xmlns:a16="http://schemas.microsoft.com/office/drawing/2014/main" id="{E33EBF64-388B-467F-85DE-C31E25B3AE8C}"/>
              </a:ext>
            </a:extLst>
          </p:cNvPr>
          <p:cNvSpPr>
            <a:spLocks noGrp="1"/>
          </p:cNvSpPr>
          <p:nvPr>
            <p:ph type="sldNum" sz="quarter" idx="12"/>
          </p:nvPr>
        </p:nvSpPr>
        <p:spPr/>
        <p:txBody>
          <a:bodyPr/>
          <a:lstStyle/>
          <a:p>
            <a:fld id="{D57F1E4F-1CFF-5643-939E-217C01CDF565}" type="slidenum">
              <a:rPr lang="en-US" smtClean="0"/>
              <a:pPr/>
              <a:t>44</a:t>
            </a:fld>
            <a:endParaRPr lang="en-US" dirty="0"/>
          </a:p>
        </p:txBody>
      </p:sp>
    </p:spTree>
    <p:extLst>
      <p:ext uri="{BB962C8B-B14F-4D97-AF65-F5344CB8AC3E}">
        <p14:creationId xmlns:p14="http://schemas.microsoft.com/office/powerpoint/2010/main" val="1029349384"/>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AEABD4C-C6F9-4F49-A846-C038046710D6}"/>
              </a:ext>
            </a:extLst>
          </p:cNvPr>
          <p:cNvSpPr>
            <a:spLocks noGrp="1"/>
          </p:cNvSpPr>
          <p:nvPr>
            <p:ph idx="1"/>
          </p:nvPr>
        </p:nvSpPr>
        <p:spPr>
          <a:xfrm>
            <a:off x="1754155" y="270588"/>
            <a:ext cx="10133045" cy="6587412"/>
          </a:xfrm>
        </p:spPr>
        <p:txBody>
          <a:bodyPr>
            <a:noAutofit/>
          </a:bodyPr>
          <a:lstStyle/>
          <a:p>
            <a:pPr marL="0" indent="0">
              <a:buNone/>
            </a:pPr>
            <a:r>
              <a:rPr lang="en-IN" sz="2400" dirty="0" smtClean="0">
                <a:latin typeface="Arial Black" panose="020B0A04020102020204" pitchFamily="34" charset="0"/>
              </a:rPr>
              <a:t>Preparation </a:t>
            </a:r>
            <a:r>
              <a:rPr lang="en-IN" sz="2400" dirty="0">
                <a:latin typeface="Arial Black" panose="020B0A04020102020204" pitchFamily="34" charset="0"/>
              </a:rPr>
              <a:t>of other solutions  </a:t>
            </a:r>
          </a:p>
          <a:p>
            <a:pPr marL="0" indent="0">
              <a:buNone/>
            </a:pPr>
            <a:r>
              <a:rPr lang="en-IN" sz="2400" dirty="0"/>
              <a:t>- </a:t>
            </a:r>
            <a:r>
              <a:rPr lang="en-IN" sz="2400" dirty="0">
                <a:latin typeface="Arial" panose="020B0604020202020204" pitchFamily="34" charset="0"/>
                <a:cs typeface="Arial" panose="020B0604020202020204" pitchFamily="34" charset="0"/>
              </a:rPr>
              <a:t>Sulfuric acid (85%) is obtained by adding 900 ml concentrated sulfuric acid to 100 ml distilled water.</a:t>
            </a:r>
          </a:p>
          <a:p>
            <a:pPr marL="0" indent="0">
              <a:buNone/>
            </a:pPr>
            <a:r>
              <a:rPr lang="en-IN" sz="2400" dirty="0">
                <a:latin typeface="Arial" panose="020B0604020202020204" pitchFamily="34" charset="0"/>
                <a:cs typeface="Arial" panose="020B0604020202020204" pitchFamily="34" charset="0"/>
              </a:rPr>
              <a:t> - Two g dinitrophenolhydrazine are dissolved in 100 ml 9 N H2SO4 (75 ml distilled water and 25 ml concentrated sulfuric acid). </a:t>
            </a:r>
          </a:p>
          <a:p>
            <a:pPr marL="0" indent="0">
              <a:buNone/>
            </a:pPr>
            <a:r>
              <a:rPr lang="en-IN" sz="2400" dirty="0">
                <a:latin typeface="Arial" panose="020B0604020202020204" pitchFamily="34" charset="0"/>
                <a:cs typeface="Arial" panose="020B0604020202020204" pitchFamily="34" charset="0"/>
              </a:rPr>
              <a:t>- Six g thiourea are dissolved in 100 ml distilled water. </a:t>
            </a:r>
          </a:p>
          <a:p>
            <a:pPr marL="0" indent="0">
              <a:buNone/>
            </a:pPr>
            <a:r>
              <a:rPr lang="en-US" sz="2400" dirty="0">
                <a:latin typeface="Arial Black" panose="020B0A04020102020204" pitchFamily="34" charset="0"/>
                <a:cs typeface="Arial" panose="020B0604020202020204" pitchFamily="34" charset="0"/>
              </a:rPr>
              <a:t>Calibration  </a:t>
            </a:r>
          </a:p>
          <a:p>
            <a:pPr marL="0" indent="0">
              <a:buNone/>
            </a:pPr>
            <a:r>
              <a:rPr lang="en-US" sz="2400" dirty="0">
                <a:latin typeface="Arial" panose="020B0604020202020204" pitchFamily="34" charset="0"/>
                <a:cs typeface="Arial" panose="020B0604020202020204" pitchFamily="34" charset="0"/>
              </a:rPr>
              <a:t>- Trichloroacetic acid (4%) is added to 0.0, 0.5, 1.0, 2.0, 3.0, 4.0, 6.0, 8.0 ml of the 0.02% ascorbic acid solution (solution C) and 1.0, 1,5 and 2.0 ml of the 0.2% ascorbic acid solution to reach a final volume of 8.0 ml (Solution B).</a:t>
            </a:r>
          </a:p>
          <a:p>
            <a:pPr marL="0" indent="0">
              <a:buNone/>
            </a:pPr>
            <a:r>
              <a:rPr lang="en-US" sz="2400" dirty="0">
                <a:latin typeface="Arial" panose="020B0604020202020204" pitchFamily="34" charset="0"/>
                <a:cs typeface="Arial" panose="020B0604020202020204" pitchFamily="34" charset="0"/>
              </a:rPr>
              <a:t> -100 mg charcoal is added to each sample and thoroughly mixed by shaking for 1 min.    After 5 min the solutions are filtered.</a:t>
            </a:r>
          </a:p>
          <a:p>
            <a:pPr marL="0" indent="0">
              <a:buNone/>
            </a:pPr>
            <a:r>
              <a:rPr lang="en-US" sz="2400" dirty="0">
                <a:latin typeface="Arial" panose="020B0604020202020204" pitchFamily="34" charset="0"/>
                <a:cs typeface="Arial" panose="020B0604020202020204" pitchFamily="34" charset="0"/>
              </a:rPr>
              <a:t> -An aliquot of 0.1 ml of the 6% thiourea solution is added to 2.0 ml of the filtrate followed by 0.5 ml dinitrophenylhydrazine solution.</a:t>
            </a:r>
          </a:p>
          <a:p>
            <a:pPr marL="0" indent="0">
              <a:buNone/>
            </a:pPr>
            <a:r>
              <a:rPr lang="en-US" sz="2400" dirty="0">
                <a:latin typeface="Arial" panose="020B0604020202020204" pitchFamily="34" charset="0"/>
                <a:cs typeface="Arial" panose="020B0604020202020204" pitchFamily="34" charset="0"/>
              </a:rPr>
              <a:t> </a:t>
            </a:r>
            <a:endParaRPr lang="en-IN" sz="2400" dirty="0">
              <a:latin typeface="Arial" panose="020B0604020202020204" pitchFamily="34" charset="0"/>
              <a:cs typeface="Arial" panose="020B0604020202020204" pitchFamily="34" charset="0"/>
            </a:endParaRPr>
          </a:p>
        </p:txBody>
      </p:sp>
      <p:sp>
        <p:nvSpPr>
          <p:cNvPr id="2" name="Slide Number Placeholder 1">
            <a:extLst>
              <a:ext uri="{FF2B5EF4-FFF2-40B4-BE49-F238E27FC236}">
                <a16:creationId xmlns:a16="http://schemas.microsoft.com/office/drawing/2014/main" id="{9BC4BCC8-BD6B-45AA-BA46-5880B42280F5}"/>
              </a:ext>
            </a:extLst>
          </p:cNvPr>
          <p:cNvSpPr>
            <a:spLocks noGrp="1"/>
          </p:cNvSpPr>
          <p:nvPr>
            <p:ph type="sldNum" sz="quarter" idx="12"/>
          </p:nvPr>
        </p:nvSpPr>
        <p:spPr/>
        <p:txBody>
          <a:bodyPr/>
          <a:lstStyle/>
          <a:p>
            <a:fld id="{D57F1E4F-1CFF-5643-939E-217C01CDF565}" type="slidenum">
              <a:rPr lang="en-US" smtClean="0"/>
              <a:pPr/>
              <a:t>45</a:t>
            </a:fld>
            <a:endParaRPr lang="en-US" dirty="0"/>
          </a:p>
        </p:txBody>
      </p:sp>
    </p:spTree>
    <p:extLst>
      <p:ext uri="{BB962C8B-B14F-4D97-AF65-F5344CB8AC3E}">
        <p14:creationId xmlns:p14="http://schemas.microsoft.com/office/powerpoint/2010/main" val="4175017480"/>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4E6405A-101D-4D3A-832A-281D39067B18}"/>
              </a:ext>
            </a:extLst>
          </p:cNvPr>
          <p:cNvSpPr>
            <a:spLocks noGrp="1"/>
          </p:cNvSpPr>
          <p:nvPr>
            <p:ph idx="1"/>
          </p:nvPr>
        </p:nvSpPr>
        <p:spPr>
          <a:xfrm>
            <a:off x="1660849" y="363893"/>
            <a:ext cx="10133045" cy="6382139"/>
          </a:xfrm>
        </p:spPr>
        <p:txBody>
          <a:bodyPr/>
          <a:lstStyle/>
          <a:p>
            <a:pPr marL="0" indent="0">
              <a:buNone/>
            </a:pPr>
            <a:endParaRPr lang="en-US" dirty="0"/>
          </a:p>
          <a:p>
            <a:pPr marL="0" indent="0">
              <a:buNone/>
            </a:pPr>
            <a:r>
              <a:rPr lang="en-US" sz="2400" dirty="0">
                <a:latin typeface="Arial" panose="020B0604020202020204" pitchFamily="34" charset="0"/>
                <a:cs typeface="Arial" panose="020B0604020202020204" pitchFamily="34" charset="0"/>
              </a:rPr>
              <a:t>The mixture is shaken and heated for 45 min at 57°C in a water bath</a:t>
            </a:r>
            <a:r>
              <a:rPr lang="en-US" sz="2400" dirty="0"/>
              <a:t>.</a:t>
            </a:r>
          </a:p>
          <a:p>
            <a:pPr marL="0" indent="0">
              <a:buNone/>
            </a:pPr>
            <a:r>
              <a:rPr lang="en-US" sz="2400" dirty="0">
                <a:latin typeface="Arial Black" panose="020B0A04020102020204" pitchFamily="34" charset="0"/>
              </a:rPr>
              <a:t> Calibration cont., </a:t>
            </a:r>
          </a:p>
          <a:p>
            <a:pPr marL="0" indent="0">
              <a:buNone/>
            </a:pPr>
            <a:r>
              <a:rPr lang="en-US" sz="2400" dirty="0"/>
              <a:t> </a:t>
            </a:r>
            <a:r>
              <a:rPr lang="en-US" sz="2400" dirty="0">
                <a:latin typeface="Arial" panose="020B0604020202020204" pitchFamily="34" charset="0"/>
                <a:cs typeface="Arial" panose="020B0604020202020204" pitchFamily="34" charset="0"/>
              </a:rPr>
              <a:t>The solutions are placed in an ice-cold water bath and with further cooling 2.5 ml of the 85% sulfuric acid are added.</a:t>
            </a:r>
          </a:p>
          <a:p>
            <a:pPr marL="0" indent="0">
              <a:buNone/>
            </a:pPr>
            <a:r>
              <a:rPr lang="en-US" sz="2400" dirty="0">
                <a:latin typeface="Arial" panose="020B0604020202020204" pitchFamily="34" charset="0"/>
                <a:cs typeface="Arial" panose="020B0604020202020204" pitchFamily="34" charset="0"/>
              </a:rPr>
              <a:t> The calibration curve is established at a wave length of 540 mm using the solutions without ascorbic acid as blank.</a:t>
            </a:r>
          </a:p>
          <a:p>
            <a:pPr marL="0" indent="0">
              <a:buNone/>
            </a:pPr>
            <a:endParaRPr lang="en-US" sz="2400" dirty="0">
              <a:latin typeface="Arial" panose="020B0604020202020204" pitchFamily="34" charset="0"/>
              <a:cs typeface="Arial" panose="020B0604020202020204" pitchFamily="34" charset="0"/>
            </a:endParaRPr>
          </a:p>
          <a:p>
            <a:pPr marL="0" indent="0">
              <a:buNone/>
            </a:pPr>
            <a:endParaRPr lang="en-IN" dirty="0"/>
          </a:p>
        </p:txBody>
      </p:sp>
      <p:sp>
        <p:nvSpPr>
          <p:cNvPr id="2" name="Slide Number Placeholder 1">
            <a:extLst>
              <a:ext uri="{FF2B5EF4-FFF2-40B4-BE49-F238E27FC236}">
                <a16:creationId xmlns:a16="http://schemas.microsoft.com/office/drawing/2014/main" id="{BE354A2A-206B-420D-92CB-A5A6C165F5CF}"/>
              </a:ext>
            </a:extLst>
          </p:cNvPr>
          <p:cNvSpPr>
            <a:spLocks noGrp="1"/>
          </p:cNvSpPr>
          <p:nvPr>
            <p:ph type="sldNum" sz="quarter" idx="12"/>
          </p:nvPr>
        </p:nvSpPr>
        <p:spPr/>
        <p:txBody>
          <a:bodyPr/>
          <a:lstStyle/>
          <a:p>
            <a:fld id="{D57F1E4F-1CFF-5643-939E-217C01CDF565}" type="slidenum">
              <a:rPr lang="en-US" smtClean="0"/>
              <a:pPr/>
              <a:t>46</a:t>
            </a:fld>
            <a:endParaRPr lang="en-US" dirty="0"/>
          </a:p>
        </p:txBody>
      </p:sp>
    </p:spTree>
    <p:extLst>
      <p:ext uri="{BB962C8B-B14F-4D97-AF65-F5344CB8AC3E}">
        <p14:creationId xmlns:p14="http://schemas.microsoft.com/office/powerpoint/2010/main" val="2637588622"/>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9A4DB62-E0EB-4DE6-9982-252CD00EC4BE}"/>
              </a:ext>
            </a:extLst>
          </p:cNvPr>
          <p:cNvSpPr>
            <a:spLocks noGrp="1"/>
          </p:cNvSpPr>
          <p:nvPr>
            <p:ph idx="1"/>
          </p:nvPr>
        </p:nvSpPr>
        <p:spPr>
          <a:xfrm>
            <a:off x="1726163" y="279917"/>
            <a:ext cx="10179698" cy="6475445"/>
          </a:xfrm>
        </p:spPr>
        <p:txBody>
          <a:bodyPr/>
          <a:lstStyle/>
          <a:p>
            <a:pPr marL="0" indent="0">
              <a:buNone/>
            </a:pPr>
            <a:endParaRPr lang="en-US" dirty="0"/>
          </a:p>
          <a:p>
            <a:pPr marL="0" indent="0">
              <a:buNone/>
            </a:pPr>
            <a:r>
              <a:rPr lang="en-US" sz="2400" dirty="0">
                <a:latin typeface="Arial Black" panose="020B0A04020102020204" pitchFamily="34" charset="0"/>
              </a:rPr>
              <a:t>Corticotrophin Injection USP </a:t>
            </a:r>
          </a:p>
          <a:p>
            <a:pPr marL="0" indent="0">
              <a:buNone/>
            </a:pPr>
            <a:r>
              <a:rPr lang="en-US" dirty="0"/>
              <a:t> </a:t>
            </a:r>
            <a:r>
              <a:rPr lang="en-US" sz="2400" dirty="0">
                <a:latin typeface="Arial" panose="020B0604020202020204" pitchFamily="34" charset="0"/>
                <a:cs typeface="Arial" panose="020B0604020202020204" pitchFamily="34" charset="0"/>
              </a:rPr>
              <a:t> Various dilutions of standard and test ACTH is prepared at geometric series such as 1:2:4 or 1:3:9 at the rage of 10 to 300 milli-units.</a:t>
            </a:r>
          </a:p>
          <a:p>
            <a:pPr marL="0" indent="0">
              <a:buNone/>
            </a:pPr>
            <a:r>
              <a:rPr lang="en-US" sz="2400" dirty="0">
                <a:latin typeface="Arial" panose="020B0604020202020204" pitchFamily="34" charset="0"/>
                <a:cs typeface="Arial" panose="020B0604020202020204" pitchFamily="34" charset="0"/>
              </a:rPr>
              <a:t>  Either gender of rats (weighing 80- 180 g) is used for the experiment. Rats are divided into six groups of each six and three groups assigned for standard and other three groups in test</a:t>
            </a:r>
          </a:p>
          <a:p>
            <a:pPr marL="0" indent="0">
              <a:buNone/>
            </a:pPr>
            <a:r>
              <a:rPr lang="en-US" sz="2400" dirty="0">
                <a:latin typeface="Arial" panose="020B0604020202020204" pitchFamily="34" charset="0"/>
                <a:cs typeface="Arial" panose="020B0604020202020204" pitchFamily="34" charset="0"/>
              </a:rPr>
              <a:t>  Prior (48h) to the injection of ACTH, animals are anesthetize and remove the hypophysis.</a:t>
            </a:r>
          </a:p>
          <a:p>
            <a:pPr marL="0" indent="0">
              <a:buNone/>
            </a:pPr>
            <a:r>
              <a:rPr lang="en-US" sz="2400" dirty="0">
                <a:latin typeface="Arial" panose="020B0604020202020204" pitchFamily="34" charset="0"/>
                <a:cs typeface="Arial" panose="020B0604020202020204" pitchFamily="34" charset="0"/>
              </a:rPr>
              <a:t>  All the animals are given subcutaneous injection of assigned standard/ test ACTH injection. Three hours after injection, rats are anesthetized, both adrenal glands are removed, weighted, stored in metaphosphoric acid solution for determination of ascorbic acid. </a:t>
            </a:r>
            <a:endParaRPr lang="en-IN" sz="2400" dirty="0">
              <a:latin typeface="Arial" panose="020B0604020202020204" pitchFamily="34" charset="0"/>
              <a:cs typeface="Arial" panose="020B0604020202020204" pitchFamily="34" charset="0"/>
            </a:endParaRPr>
          </a:p>
        </p:txBody>
      </p:sp>
      <p:sp>
        <p:nvSpPr>
          <p:cNvPr id="2" name="Slide Number Placeholder 1">
            <a:extLst>
              <a:ext uri="{FF2B5EF4-FFF2-40B4-BE49-F238E27FC236}">
                <a16:creationId xmlns:a16="http://schemas.microsoft.com/office/drawing/2014/main" id="{1E756964-047F-469B-BD5A-60CE00E7694D}"/>
              </a:ext>
            </a:extLst>
          </p:cNvPr>
          <p:cNvSpPr>
            <a:spLocks noGrp="1"/>
          </p:cNvSpPr>
          <p:nvPr>
            <p:ph type="sldNum" sz="quarter" idx="12"/>
          </p:nvPr>
        </p:nvSpPr>
        <p:spPr/>
        <p:txBody>
          <a:bodyPr/>
          <a:lstStyle/>
          <a:p>
            <a:fld id="{D57F1E4F-1CFF-5643-939E-217C01CDF565}" type="slidenum">
              <a:rPr lang="en-US" smtClean="0"/>
              <a:pPr/>
              <a:t>47</a:t>
            </a:fld>
            <a:endParaRPr lang="en-US" dirty="0"/>
          </a:p>
        </p:txBody>
      </p:sp>
    </p:spTree>
    <p:extLst>
      <p:ext uri="{BB962C8B-B14F-4D97-AF65-F5344CB8AC3E}">
        <p14:creationId xmlns:p14="http://schemas.microsoft.com/office/powerpoint/2010/main" val="795773778"/>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D9541BF-AC38-4238-A796-C9492F1EA8CB}"/>
              </a:ext>
            </a:extLst>
          </p:cNvPr>
          <p:cNvSpPr>
            <a:spLocks noGrp="1"/>
          </p:cNvSpPr>
          <p:nvPr>
            <p:ph idx="1"/>
          </p:nvPr>
        </p:nvSpPr>
        <p:spPr>
          <a:xfrm>
            <a:off x="1679509" y="279917"/>
            <a:ext cx="10133045" cy="6447453"/>
          </a:xfrm>
        </p:spPr>
        <p:txBody>
          <a:bodyPr/>
          <a:lstStyle/>
          <a:p>
            <a:pPr marL="0" indent="0">
              <a:buNone/>
            </a:pPr>
            <a:endParaRPr lang="en-IN" dirty="0"/>
          </a:p>
          <a:p>
            <a:pPr marL="0" indent="0">
              <a:buNone/>
            </a:pPr>
            <a:r>
              <a:rPr lang="en-IN" sz="2400" dirty="0">
                <a:latin typeface="Arial Black" panose="020B0A04020102020204" pitchFamily="34" charset="0"/>
                <a:cs typeface="Arial" panose="020B0604020202020204" pitchFamily="34" charset="0"/>
              </a:rPr>
              <a:t>BIOASSY OF VASOPRESSIN </a:t>
            </a:r>
          </a:p>
          <a:p>
            <a:pPr>
              <a:buFont typeface="Arial" panose="020B0604020202020204" pitchFamily="34" charset="0"/>
              <a:buChar char="•"/>
            </a:pPr>
            <a:r>
              <a:rPr lang="en-IN" sz="2400" dirty="0">
                <a:latin typeface="Arial" panose="020B0604020202020204" pitchFamily="34" charset="0"/>
                <a:cs typeface="Arial" panose="020B0604020202020204" pitchFamily="34" charset="0"/>
              </a:rPr>
              <a:t>Its is a peptide hormone that is secreted by the posterior lobe of the pitutary gland , which constrict blood vessels , raise blood pressure ,stimulates intestinal motility , and reduce the excretion of urine.</a:t>
            </a:r>
          </a:p>
          <a:p>
            <a:pPr>
              <a:buFont typeface="Arial" panose="020B0604020202020204" pitchFamily="34" charset="0"/>
              <a:buChar char="•"/>
            </a:pPr>
            <a:r>
              <a:rPr lang="en-IN" sz="2400" dirty="0">
                <a:latin typeface="Arial" panose="020B0604020202020204" pitchFamily="34" charset="0"/>
                <a:cs typeface="Arial" panose="020B0604020202020204" pitchFamily="34" charset="0"/>
              </a:rPr>
              <a:t>Its has vasopressor action </a:t>
            </a:r>
            <a:r>
              <a:rPr lang="en-IN" sz="2400" dirty="0" err="1">
                <a:latin typeface="Arial" panose="020B0604020202020204" pitchFamily="34" charset="0"/>
                <a:cs typeface="Arial" panose="020B0604020202020204" pitchFamily="34" charset="0"/>
              </a:rPr>
              <a:t>i.e</a:t>
            </a:r>
            <a:r>
              <a:rPr lang="en-IN" sz="2400" dirty="0">
                <a:latin typeface="Arial" panose="020B0604020202020204" pitchFamily="34" charset="0"/>
                <a:cs typeface="Arial" panose="020B0604020202020204" pitchFamily="34" charset="0"/>
              </a:rPr>
              <a:t> can stimulate contraction of arteries and capillaries . Hence the name vasopressin </a:t>
            </a:r>
          </a:p>
          <a:p>
            <a:pPr marL="0" indent="0">
              <a:buNone/>
            </a:pPr>
            <a:r>
              <a:rPr lang="en-IN" sz="2000" dirty="0">
                <a:latin typeface="Arial Black" panose="020B0A04020102020204" pitchFamily="34" charset="0"/>
                <a:cs typeface="Arial" panose="020B0604020202020204" pitchFamily="34" charset="0"/>
              </a:rPr>
              <a:t>STANDARD PREPARATION </a:t>
            </a:r>
          </a:p>
          <a:p>
            <a:pPr>
              <a:buFont typeface="Arial" panose="020B0604020202020204" pitchFamily="34" charset="0"/>
              <a:buChar char="•"/>
            </a:pPr>
            <a:r>
              <a:rPr lang="en-IN" sz="2400" dirty="0">
                <a:latin typeface="Arial" panose="020B0604020202020204" pitchFamily="34" charset="0"/>
                <a:cs typeface="Arial" panose="020B0604020202020204" pitchFamily="34" charset="0"/>
              </a:rPr>
              <a:t>It is a dried acetone extraction of posterior lobes of pituitary gland oxen or other suitable preparation </a:t>
            </a:r>
          </a:p>
          <a:p>
            <a:pPr>
              <a:buFont typeface="Arial" panose="020B0604020202020204" pitchFamily="34" charset="0"/>
              <a:buChar char="•"/>
            </a:pPr>
            <a:r>
              <a:rPr lang="en-IN" sz="2400" dirty="0">
                <a:latin typeface="Arial" panose="020B0604020202020204" pitchFamily="34" charset="0"/>
                <a:cs typeface="Arial" panose="020B0604020202020204" pitchFamily="34" charset="0"/>
              </a:rPr>
              <a:t>Standard unit :  Specific pressor activity corresponding to the yielded by 0.0005 gm of standard preparation (20 units /ml ) </a:t>
            </a:r>
          </a:p>
        </p:txBody>
      </p:sp>
      <p:sp>
        <p:nvSpPr>
          <p:cNvPr id="2" name="Slide Number Placeholder 1">
            <a:extLst>
              <a:ext uri="{FF2B5EF4-FFF2-40B4-BE49-F238E27FC236}">
                <a16:creationId xmlns:a16="http://schemas.microsoft.com/office/drawing/2014/main" id="{DE33D3D5-97DA-4874-81F6-305E07A237ED}"/>
              </a:ext>
            </a:extLst>
          </p:cNvPr>
          <p:cNvSpPr>
            <a:spLocks noGrp="1"/>
          </p:cNvSpPr>
          <p:nvPr>
            <p:ph type="sldNum" sz="quarter" idx="12"/>
          </p:nvPr>
        </p:nvSpPr>
        <p:spPr/>
        <p:txBody>
          <a:bodyPr/>
          <a:lstStyle/>
          <a:p>
            <a:fld id="{D57F1E4F-1CFF-5643-939E-217C01CDF565}" type="slidenum">
              <a:rPr lang="en-US" smtClean="0"/>
              <a:pPr/>
              <a:t>48</a:t>
            </a:fld>
            <a:endParaRPr lang="en-US" dirty="0"/>
          </a:p>
        </p:txBody>
      </p:sp>
    </p:spTree>
    <p:extLst>
      <p:ext uri="{BB962C8B-B14F-4D97-AF65-F5344CB8AC3E}">
        <p14:creationId xmlns:p14="http://schemas.microsoft.com/office/powerpoint/2010/main" val="2967127846"/>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96EE5D1-17AD-4ADF-AD89-9ABBF0AB766E}"/>
              </a:ext>
            </a:extLst>
          </p:cNvPr>
          <p:cNvSpPr>
            <a:spLocks noGrp="1"/>
          </p:cNvSpPr>
          <p:nvPr>
            <p:ph idx="1"/>
          </p:nvPr>
        </p:nvSpPr>
        <p:spPr>
          <a:xfrm>
            <a:off x="1810139" y="447870"/>
            <a:ext cx="10086392" cy="6410130"/>
          </a:xfrm>
        </p:spPr>
        <p:txBody>
          <a:bodyPr>
            <a:normAutofit fontScale="92500"/>
          </a:bodyPr>
          <a:lstStyle/>
          <a:p>
            <a:pPr marL="0" indent="0">
              <a:buNone/>
            </a:pPr>
            <a:endParaRPr lang="en-IN" dirty="0"/>
          </a:p>
          <a:p>
            <a:pPr marL="0" indent="0">
              <a:buNone/>
            </a:pPr>
            <a:r>
              <a:rPr lang="en-IN" dirty="0"/>
              <a:t> </a:t>
            </a:r>
            <a:r>
              <a:rPr lang="en-IN" sz="2200" dirty="0">
                <a:latin typeface="Arial Black" panose="020B0A04020102020204" pitchFamily="34" charset="0"/>
              </a:rPr>
              <a:t>METHOD</a:t>
            </a:r>
            <a:r>
              <a:rPr lang="en-IN" sz="2200" dirty="0"/>
              <a:t> </a:t>
            </a:r>
          </a:p>
          <a:p>
            <a:pPr>
              <a:buFont typeface="Arial" panose="020B0604020202020204" pitchFamily="34" charset="0"/>
              <a:buChar char="•"/>
            </a:pPr>
            <a:r>
              <a:rPr lang="en-IN" sz="2400" dirty="0"/>
              <a:t> </a:t>
            </a:r>
            <a:r>
              <a:rPr lang="en-IN" sz="2400" dirty="0">
                <a:latin typeface="Arial" panose="020B0604020202020204" pitchFamily="34" charset="0"/>
                <a:cs typeface="Arial" panose="020B0604020202020204" pitchFamily="34" charset="0"/>
              </a:rPr>
              <a:t>Anaesthetize healthy cat with volatile anaesthetic agent  </a:t>
            </a:r>
          </a:p>
          <a:p>
            <a:pPr>
              <a:buFont typeface="Arial" panose="020B0604020202020204" pitchFamily="34" charset="0"/>
              <a:buChar char="•"/>
            </a:pPr>
            <a:r>
              <a:rPr lang="en-IN" sz="2400" dirty="0">
                <a:latin typeface="Arial" panose="020B0604020202020204" pitchFamily="34" charset="0"/>
                <a:cs typeface="Arial" panose="020B0604020202020204" pitchFamily="34" charset="0"/>
              </a:rPr>
              <a:t>Insert a tracheal tube for artificial respiration</a:t>
            </a:r>
          </a:p>
          <a:p>
            <a:pPr>
              <a:buFont typeface="Arial" panose="020B0604020202020204" pitchFamily="34" charset="0"/>
              <a:buChar char="•"/>
            </a:pPr>
            <a:r>
              <a:rPr lang="en-IN" sz="2400" dirty="0">
                <a:latin typeface="Arial" panose="020B0604020202020204" pitchFamily="34" charset="0"/>
                <a:cs typeface="Arial" panose="020B0604020202020204" pitchFamily="34" charset="0"/>
              </a:rPr>
              <a:t>Expose spinal cord from behind  by removing second cervical vertebrae </a:t>
            </a:r>
          </a:p>
          <a:p>
            <a:pPr>
              <a:buFont typeface="Arial" panose="020B0604020202020204" pitchFamily="34" charset="0"/>
              <a:buChar char="•"/>
            </a:pPr>
            <a:r>
              <a:rPr lang="en-IN" sz="2400" dirty="0">
                <a:latin typeface="Arial" panose="020B0604020202020204" pitchFamily="34" charset="0"/>
                <a:cs typeface="Arial" panose="020B0604020202020204" pitchFamily="34" charset="0"/>
              </a:rPr>
              <a:t>Destroy brain by passing suitable instrument through foramen magnum</a:t>
            </a:r>
          </a:p>
          <a:p>
            <a:pPr>
              <a:buFont typeface="Arial" panose="020B0604020202020204" pitchFamily="34" charset="0"/>
              <a:buChar char="•"/>
            </a:pPr>
            <a:r>
              <a:rPr lang="en-IN" sz="2400" dirty="0">
                <a:latin typeface="Arial" panose="020B0604020202020204" pitchFamily="34" charset="0"/>
                <a:cs typeface="Arial" panose="020B0604020202020204" pitchFamily="34" charset="0"/>
              </a:rPr>
              <a:t>Start artificial respiration through tracheal tube and leave animal for an hour to remove anaesthetic effect </a:t>
            </a:r>
          </a:p>
          <a:p>
            <a:pPr>
              <a:buFont typeface="Arial" panose="020B0604020202020204" pitchFamily="34" charset="0"/>
              <a:buChar char="•"/>
            </a:pPr>
            <a:r>
              <a:rPr lang="en-IN" sz="2400" dirty="0">
                <a:latin typeface="Arial" panose="020B0604020202020204" pitchFamily="34" charset="0"/>
                <a:cs typeface="Arial" panose="020B0604020202020204" pitchFamily="34" charset="0"/>
              </a:rPr>
              <a:t>Cannulate carotid artery for B.P measurement and femoral vein for injection of drug solution </a:t>
            </a:r>
          </a:p>
          <a:p>
            <a:pPr>
              <a:buFont typeface="Arial" panose="020B0604020202020204" pitchFamily="34" charset="0"/>
              <a:buChar char="•"/>
            </a:pPr>
            <a:r>
              <a:rPr lang="en-IN" sz="2400" dirty="0">
                <a:latin typeface="Arial" panose="020B0604020202020204" pitchFamily="34" charset="0"/>
                <a:cs typeface="Arial" panose="020B0604020202020204" pitchFamily="34" charset="0"/>
              </a:rPr>
              <a:t>Maintain normal B.P at 50-100</a:t>
            </a:r>
          </a:p>
          <a:p>
            <a:pPr>
              <a:buFont typeface="Arial" panose="020B0604020202020204" pitchFamily="34" charset="0"/>
              <a:buChar char="•"/>
            </a:pPr>
            <a:r>
              <a:rPr lang="en-IN" sz="2400" dirty="0">
                <a:latin typeface="Arial" panose="020B0604020202020204" pitchFamily="34" charset="0"/>
                <a:cs typeface="Arial" panose="020B0604020202020204" pitchFamily="34" charset="0"/>
              </a:rPr>
              <a:t>Select dose of test and standard inject 0.05 -0.1 units at 30 min. interval</a:t>
            </a:r>
          </a:p>
          <a:p>
            <a:pPr>
              <a:buFont typeface="Arial" panose="020B0604020202020204" pitchFamily="34" charset="0"/>
              <a:buChar char="•"/>
            </a:pPr>
            <a:r>
              <a:rPr lang="en-IN" sz="2400" dirty="0">
                <a:latin typeface="Arial" panose="020B0604020202020204" pitchFamily="34" charset="0"/>
                <a:cs typeface="Arial" panose="020B0604020202020204" pitchFamily="34" charset="0"/>
              </a:rPr>
              <a:t>Record maximum rise B.P .IN response to each dose </a:t>
            </a:r>
          </a:p>
          <a:p>
            <a:pPr>
              <a:buFont typeface="Arial" panose="020B0604020202020204" pitchFamily="34" charset="0"/>
              <a:buChar char="•"/>
            </a:pPr>
            <a:endParaRPr lang="en-IN" dirty="0"/>
          </a:p>
        </p:txBody>
      </p:sp>
      <p:sp>
        <p:nvSpPr>
          <p:cNvPr id="2" name="Slide Number Placeholder 1">
            <a:extLst>
              <a:ext uri="{FF2B5EF4-FFF2-40B4-BE49-F238E27FC236}">
                <a16:creationId xmlns:a16="http://schemas.microsoft.com/office/drawing/2014/main" id="{99AB3422-C27E-4EA7-AD2F-21E98FFC9769}"/>
              </a:ext>
            </a:extLst>
          </p:cNvPr>
          <p:cNvSpPr>
            <a:spLocks noGrp="1"/>
          </p:cNvSpPr>
          <p:nvPr>
            <p:ph type="sldNum" sz="quarter" idx="12"/>
          </p:nvPr>
        </p:nvSpPr>
        <p:spPr/>
        <p:txBody>
          <a:bodyPr/>
          <a:lstStyle/>
          <a:p>
            <a:fld id="{D57F1E4F-1CFF-5643-939E-217C01CDF565}" type="slidenum">
              <a:rPr lang="en-US" smtClean="0"/>
              <a:pPr/>
              <a:t>49</a:t>
            </a:fld>
            <a:endParaRPr lang="en-US" dirty="0"/>
          </a:p>
        </p:txBody>
      </p:sp>
    </p:spTree>
    <p:extLst>
      <p:ext uri="{BB962C8B-B14F-4D97-AF65-F5344CB8AC3E}">
        <p14:creationId xmlns:p14="http://schemas.microsoft.com/office/powerpoint/2010/main" val="128443490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44A0EC7-63F3-4B69-A6A4-350A5AFF2CAC}"/>
              </a:ext>
            </a:extLst>
          </p:cNvPr>
          <p:cNvSpPr>
            <a:spLocks noGrp="1"/>
          </p:cNvSpPr>
          <p:nvPr>
            <p:ph idx="1"/>
          </p:nvPr>
        </p:nvSpPr>
        <p:spPr>
          <a:xfrm>
            <a:off x="1749456" y="434340"/>
            <a:ext cx="10196737" cy="5989320"/>
          </a:xfrm>
        </p:spPr>
        <p:txBody>
          <a:bodyPr>
            <a:normAutofit lnSpcReduction="10000"/>
          </a:bodyPr>
          <a:lstStyle/>
          <a:p>
            <a:endParaRPr lang="en-IN" dirty="0"/>
          </a:p>
          <a:p>
            <a:pPr marL="0" indent="0">
              <a:buNone/>
            </a:pPr>
            <a:r>
              <a:rPr lang="en-IN" sz="2400" dirty="0">
                <a:latin typeface="Arial Black" panose="020B0A04020102020204" pitchFamily="34" charset="0"/>
              </a:rPr>
              <a:t>APPLICTION </a:t>
            </a:r>
          </a:p>
          <a:p>
            <a:pPr>
              <a:buFont typeface="Arial" panose="020B0604020202020204" pitchFamily="34" charset="0"/>
              <a:buChar char="•"/>
            </a:pPr>
            <a:r>
              <a:rPr lang="en-IN" sz="3200" dirty="0">
                <a:latin typeface="Arial" panose="020B0604020202020204" pitchFamily="34" charset="0"/>
                <a:cs typeface="Arial" panose="020B0604020202020204" pitchFamily="34" charset="0"/>
              </a:rPr>
              <a:t>To measure the pharmacological activity or new chemically undefined substance </a:t>
            </a:r>
            <a:endParaRPr lang="en-IN" sz="3200" dirty="0" smtClean="0">
              <a:latin typeface="Arial" panose="020B0604020202020204" pitchFamily="34" charset="0"/>
              <a:cs typeface="Arial" panose="020B0604020202020204" pitchFamily="34" charset="0"/>
            </a:endParaRPr>
          </a:p>
          <a:p>
            <a:pPr>
              <a:buFont typeface="Arial" panose="020B0604020202020204" pitchFamily="34" charset="0"/>
              <a:buChar char="•"/>
            </a:pPr>
            <a:r>
              <a:rPr lang="en-IN" sz="3200" dirty="0" smtClean="0">
                <a:latin typeface="Arial" panose="020B0604020202020204" pitchFamily="34" charset="0"/>
                <a:cs typeface="Arial" panose="020B0604020202020204" pitchFamily="34" charset="0"/>
              </a:rPr>
              <a:t>To </a:t>
            </a:r>
            <a:r>
              <a:rPr lang="en-IN" sz="3200" dirty="0">
                <a:latin typeface="Arial" panose="020B0604020202020204" pitchFamily="34" charset="0"/>
                <a:cs typeface="Arial" panose="020B0604020202020204" pitchFamily="34" charset="0"/>
              </a:rPr>
              <a:t>investigate the function of endogenous mediators </a:t>
            </a:r>
          </a:p>
          <a:p>
            <a:pPr>
              <a:buFont typeface="Arial" panose="020B0604020202020204" pitchFamily="34" charset="0"/>
              <a:buChar char="•"/>
            </a:pPr>
            <a:r>
              <a:rPr lang="en-IN" sz="3200" dirty="0">
                <a:latin typeface="Arial" panose="020B0604020202020204" pitchFamily="34" charset="0"/>
                <a:cs typeface="Arial" panose="020B0604020202020204" pitchFamily="34" charset="0"/>
              </a:rPr>
              <a:t>To measure drug toxicity and unwanted effect </a:t>
            </a:r>
          </a:p>
          <a:p>
            <a:pPr>
              <a:buFont typeface="Arial" panose="020B0604020202020204" pitchFamily="34" charset="0"/>
              <a:buChar char="•"/>
            </a:pPr>
            <a:r>
              <a:rPr lang="en-IN" sz="3200" dirty="0">
                <a:latin typeface="Arial" panose="020B0604020202020204" pitchFamily="34" charset="0"/>
                <a:cs typeface="Arial" panose="020B0604020202020204" pitchFamily="34" charset="0"/>
              </a:rPr>
              <a:t>To measure the concentration of drug and other active substance in the blood or other body fluids </a:t>
            </a:r>
          </a:p>
          <a:p>
            <a:pPr>
              <a:buFont typeface="Arial" panose="020B0604020202020204" pitchFamily="34" charset="0"/>
              <a:buChar char="•"/>
            </a:pPr>
            <a:r>
              <a:rPr lang="en-IN" sz="3200" dirty="0">
                <a:latin typeface="Arial" panose="020B0604020202020204" pitchFamily="34" charset="0"/>
                <a:cs typeface="Arial" panose="020B0604020202020204" pitchFamily="34" charset="0"/>
              </a:rPr>
              <a:t>New drug development </a:t>
            </a:r>
          </a:p>
          <a:p>
            <a:pPr>
              <a:buFont typeface="Arial" panose="020B0604020202020204" pitchFamily="34" charset="0"/>
              <a:buChar char="•"/>
            </a:pPr>
            <a:r>
              <a:rPr lang="en-IN" sz="3200" dirty="0">
                <a:latin typeface="Arial" panose="020B0604020202020204" pitchFamily="34" charset="0"/>
                <a:cs typeface="Arial" panose="020B0604020202020204" pitchFamily="34" charset="0"/>
              </a:rPr>
              <a:t>Major clinical effectiveness </a:t>
            </a:r>
          </a:p>
          <a:p>
            <a:pPr marL="0" indent="0">
              <a:buNone/>
            </a:pPr>
            <a:r>
              <a:rPr lang="en-IN" sz="3200" dirty="0">
                <a:latin typeface="Arial Black" panose="020B0A04020102020204" pitchFamily="34" charset="0"/>
              </a:rPr>
              <a:t>                                   </a:t>
            </a:r>
          </a:p>
        </p:txBody>
      </p:sp>
      <p:sp>
        <p:nvSpPr>
          <p:cNvPr id="2" name="Slide Number Placeholder 1">
            <a:extLst>
              <a:ext uri="{FF2B5EF4-FFF2-40B4-BE49-F238E27FC236}">
                <a16:creationId xmlns:a16="http://schemas.microsoft.com/office/drawing/2014/main" id="{FD1375D8-85A5-4372-9903-0E17D35EBC9B}"/>
              </a:ext>
            </a:extLst>
          </p:cNvPr>
          <p:cNvSpPr>
            <a:spLocks noGrp="1"/>
          </p:cNvSpPr>
          <p:nvPr>
            <p:ph type="sldNum" sz="quarter" idx="12"/>
          </p:nvPr>
        </p:nvSpPr>
        <p:spPr/>
        <p:txBody>
          <a:bodyPr/>
          <a:lstStyle/>
          <a:p>
            <a:fld id="{D57F1E4F-1CFF-5643-939E-217C01CDF565}" type="slidenum">
              <a:rPr lang="en-US" smtClean="0"/>
              <a:pPr/>
              <a:t>5</a:t>
            </a:fld>
            <a:endParaRPr lang="en-US" dirty="0"/>
          </a:p>
        </p:txBody>
      </p:sp>
    </p:spTree>
    <p:extLst>
      <p:ext uri="{BB962C8B-B14F-4D97-AF65-F5344CB8AC3E}">
        <p14:creationId xmlns:p14="http://schemas.microsoft.com/office/powerpoint/2010/main" val="1885834808"/>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a:extLst>
              <a:ext uri="{FF2B5EF4-FFF2-40B4-BE49-F238E27FC236}">
                <a16:creationId xmlns:a16="http://schemas.microsoft.com/office/drawing/2014/main" id="{9E449C67-D205-4322-9937-4352278A613D}"/>
              </a:ext>
            </a:extLst>
          </p:cNvPr>
          <p:cNvSpPr>
            <a:spLocks noGrp="1"/>
          </p:cNvSpPr>
          <p:nvPr>
            <p:ph idx="1"/>
          </p:nvPr>
        </p:nvSpPr>
        <p:spPr>
          <a:xfrm>
            <a:off x="1614196" y="167951"/>
            <a:ext cx="9890416" cy="6559419"/>
          </a:xfrm>
        </p:spPr>
        <p:txBody>
          <a:bodyPr/>
          <a:lstStyle/>
          <a:p>
            <a:pPr marL="0" indent="0">
              <a:buNone/>
            </a:pPr>
            <a:endParaRPr lang="en-IN" dirty="0"/>
          </a:p>
          <a:p>
            <a:pPr marL="0" indent="0">
              <a:buNone/>
            </a:pPr>
            <a:endParaRPr lang="en-IN" dirty="0"/>
          </a:p>
          <a:p>
            <a:pPr marL="0" indent="0">
              <a:buNone/>
            </a:pPr>
            <a:endParaRPr lang="en-IN" dirty="0"/>
          </a:p>
          <a:p>
            <a:pPr marL="0" indent="0">
              <a:buNone/>
            </a:pPr>
            <a:endParaRPr lang="en-IN" dirty="0"/>
          </a:p>
          <a:p>
            <a:pPr marL="0" indent="0">
              <a:buNone/>
            </a:pPr>
            <a:endParaRPr lang="en-IN" dirty="0"/>
          </a:p>
          <a:p>
            <a:pPr marL="0" indent="0">
              <a:buNone/>
            </a:pPr>
            <a:endParaRPr lang="en-IN" dirty="0"/>
          </a:p>
          <a:p>
            <a:pPr marL="0" indent="0">
              <a:buNone/>
            </a:pPr>
            <a:r>
              <a:rPr lang="en-IN" dirty="0"/>
              <a:t>                                      </a:t>
            </a:r>
            <a:r>
              <a:rPr lang="en-IN" sz="4400" dirty="0">
                <a:latin typeface="Arial Black" panose="020B0A04020102020204" pitchFamily="34" charset="0"/>
              </a:rPr>
              <a:t>THANK YOU </a:t>
            </a:r>
          </a:p>
        </p:txBody>
      </p:sp>
      <p:sp>
        <p:nvSpPr>
          <p:cNvPr id="2" name="Slide Number Placeholder 1">
            <a:extLst>
              <a:ext uri="{FF2B5EF4-FFF2-40B4-BE49-F238E27FC236}">
                <a16:creationId xmlns:a16="http://schemas.microsoft.com/office/drawing/2014/main" id="{F833E394-33D7-4D50-8A5A-F6057113DD69}"/>
              </a:ext>
            </a:extLst>
          </p:cNvPr>
          <p:cNvSpPr>
            <a:spLocks noGrp="1"/>
          </p:cNvSpPr>
          <p:nvPr>
            <p:ph type="sldNum" sz="quarter" idx="12"/>
          </p:nvPr>
        </p:nvSpPr>
        <p:spPr/>
        <p:txBody>
          <a:bodyPr/>
          <a:lstStyle/>
          <a:p>
            <a:fld id="{D57F1E4F-1CFF-5643-939E-217C01CDF565}" type="slidenum">
              <a:rPr lang="en-US" smtClean="0"/>
              <a:pPr/>
              <a:t>50</a:t>
            </a:fld>
            <a:endParaRPr lang="en-US" dirty="0"/>
          </a:p>
        </p:txBody>
      </p:sp>
    </p:spTree>
    <p:extLst>
      <p:ext uri="{BB962C8B-B14F-4D97-AF65-F5344CB8AC3E}">
        <p14:creationId xmlns:p14="http://schemas.microsoft.com/office/powerpoint/2010/main" val="8837979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483F4E2-67DF-42A8-8967-DFE3EC7CCDBA}"/>
              </a:ext>
            </a:extLst>
          </p:cNvPr>
          <p:cNvSpPr>
            <a:spLocks noGrp="1"/>
          </p:cNvSpPr>
          <p:nvPr>
            <p:ph idx="1"/>
          </p:nvPr>
        </p:nvSpPr>
        <p:spPr>
          <a:xfrm>
            <a:off x="1961535" y="749808"/>
            <a:ext cx="9543077" cy="5852160"/>
          </a:xfrm>
        </p:spPr>
        <p:txBody>
          <a:bodyPr>
            <a:normAutofit lnSpcReduction="10000"/>
          </a:bodyPr>
          <a:lstStyle/>
          <a:p>
            <a:pPr marL="0" indent="0">
              <a:buNone/>
            </a:pPr>
            <a:endParaRPr lang="en-IN" dirty="0"/>
          </a:p>
          <a:p>
            <a:pPr marL="0" indent="0">
              <a:buNone/>
            </a:pPr>
            <a:r>
              <a:rPr lang="en-IN" sz="3200" dirty="0">
                <a:latin typeface="Arial Black" panose="020B0A04020102020204" pitchFamily="34" charset="0"/>
                <a:cs typeface="Arial" panose="020B0604020202020204" pitchFamily="34" charset="0"/>
              </a:rPr>
              <a:t>TYPE OF </a:t>
            </a:r>
            <a:r>
              <a:rPr lang="en-IN" sz="3200" dirty="0" smtClean="0">
                <a:latin typeface="Arial Black" panose="020B0A04020102020204" pitchFamily="34" charset="0"/>
                <a:cs typeface="Arial" panose="020B0604020202020204" pitchFamily="34" charset="0"/>
              </a:rPr>
              <a:t>BIOASSAY </a:t>
            </a:r>
            <a:endParaRPr lang="en-IN" sz="3200" dirty="0">
              <a:latin typeface="Arial Black" panose="020B0A04020102020204" pitchFamily="34" charset="0"/>
              <a:cs typeface="Arial" panose="020B0604020202020204" pitchFamily="34" charset="0"/>
            </a:endParaRPr>
          </a:p>
          <a:p>
            <a:pPr>
              <a:buFont typeface="Wingdings" panose="05000000000000000000" pitchFamily="2" charset="2"/>
              <a:buChar char="v"/>
            </a:pPr>
            <a:r>
              <a:rPr lang="en-IN" sz="3200" dirty="0">
                <a:latin typeface="Arial Black" panose="020B0A04020102020204" pitchFamily="34" charset="0"/>
                <a:cs typeface="Arial" panose="020B0604020202020204" pitchFamily="34" charset="0"/>
              </a:rPr>
              <a:t>QUALITATIVE </a:t>
            </a:r>
            <a:r>
              <a:rPr lang="en-IN" sz="3200" dirty="0" smtClean="0">
                <a:latin typeface="Arial Black" panose="020B0A04020102020204" pitchFamily="34" charset="0"/>
                <a:cs typeface="Arial" panose="020B0604020202020204" pitchFamily="34" charset="0"/>
              </a:rPr>
              <a:t>BIOASSAY </a:t>
            </a:r>
            <a:r>
              <a:rPr lang="en-IN" sz="3200" dirty="0">
                <a:latin typeface="Arial Black" panose="020B0A04020102020204" pitchFamily="34" charset="0"/>
                <a:cs typeface="Arial" panose="020B0604020202020204" pitchFamily="34" charset="0"/>
              </a:rPr>
              <a:t>– </a:t>
            </a:r>
            <a:r>
              <a:rPr lang="en-IN" sz="3200" dirty="0">
                <a:latin typeface="Arial" panose="020B0604020202020204" pitchFamily="34" charset="0"/>
                <a:cs typeface="Arial" panose="020B0604020202020204" pitchFamily="34" charset="0"/>
              </a:rPr>
              <a:t>Is used for assessing the physical effects of a substance that may not be quantified , such as abnormal development or deformity.</a:t>
            </a:r>
          </a:p>
          <a:p>
            <a:pPr>
              <a:buFont typeface="Wingdings" panose="05000000000000000000" pitchFamily="2" charset="2"/>
              <a:buChar char="v"/>
            </a:pPr>
            <a:endParaRPr lang="en-IN" sz="3200" dirty="0">
              <a:latin typeface="Arial" panose="020B0604020202020204" pitchFamily="34" charset="0"/>
              <a:cs typeface="Arial" panose="020B0604020202020204" pitchFamily="34" charset="0"/>
            </a:endParaRPr>
          </a:p>
          <a:p>
            <a:pPr>
              <a:buFont typeface="Wingdings" panose="05000000000000000000" pitchFamily="2" charset="2"/>
              <a:buChar char="v"/>
            </a:pPr>
            <a:r>
              <a:rPr lang="en-IN" sz="3200" dirty="0">
                <a:latin typeface="Arial Black" panose="020B0A04020102020204" pitchFamily="34" charset="0"/>
                <a:cs typeface="Arial" panose="020B0604020202020204" pitchFamily="34" charset="0"/>
              </a:rPr>
              <a:t>QUANTITIVE </a:t>
            </a:r>
            <a:r>
              <a:rPr lang="en-IN" sz="3200" dirty="0" smtClean="0">
                <a:latin typeface="Arial Black" panose="020B0A04020102020204" pitchFamily="34" charset="0"/>
                <a:cs typeface="Arial" panose="020B0604020202020204" pitchFamily="34" charset="0"/>
              </a:rPr>
              <a:t>BIOASSAY </a:t>
            </a:r>
            <a:r>
              <a:rPr lang="en-IN" sz="3200" dirty="0">
                <a:latin typeface="Arial Black" panose="020B0A04020102020204" pitchFamily="34" charset="0"/>
                <a:cs typeface="Arial" panose="020B0604020202020204" pitchFamily="34" charset="0"/>
              </a:rPr>
              <a:t>– </a:t>
            </a:r>
            <a:r>
              <a:rPr lang="en-IN" sz="3200" dirty="0">
                <a:latin typeface="Arial" panose="020B0604020202020204" pitchFamily="34" charset="0"/>
                <a:cs typeface="Arial" panose="020B0604020202020204" pitchFamily="34" charset="0"/>
              </a:rPr>
              <a:t>Involve estimation of concentration / potency of a substance by measurement of the biological response it produce.</a:t>
            </a:r>
            <a:endParaRPr lang="en-IN" sz="3200" dirty="0">
              <a:latin typeface="Arial Black" panose="020B0A04020102020204" pitchFamily="34" charset="0"/>
              <a:cs typeface="Arial" panose="020B0604020202020204" pitchFamily="34" charset="0"/>
            </a:endParaRPr>
          </a:p>
          <a:p>
            <a:pPr marL="0" indent="0">
              <a:buNone/>
            </a:pPr>
            <a:r>
              <a:rPr lang="en-IN" sz="3200" dirty="0">
                <a:latin typeface="Arial Black" panose="020B0A04020102020204" pitchFamily="34" charset="0"/>
                <a:cs typeface="Arial" panose="020B0604020202020204" pitchFamily="34" charset="0"/>
              </a:rPr>
              <a:t>               </a:t>
            </a:r>
          </a:p>
        </p:txBody>
      </p:sp>
      <p:sp>
        <p:nvSpPr>
          <p:cNvPr id="2" name="Slide Number Placeholder 1">
            <a:extLst>
              <a:ext uri="{FF2B5EF4-FFF2-40B4-BE49-F238E27FC236}">
                <a16:creationId xmlns:a16="http://schemas.microsoft.com/office/drawing/2014/main" id="{3428DA43-A29C-4271-A53C-A82D3EBD5958}"/>
              </a:ext>
            </a:extLst>
          </p:cNvPr>
          <p:cNvSpPr>
            <a:spLocks noGrp="1"/>
          </p:cNvSpPr>
          <p:nvPr>
            <p:ph type="sldNum" sz="quarter" idx="12"/>
          </p:nvPr>
        </p:nvSpPr>
        <p:spPr/>
        <p:txBody>
          <a:bodyPr/>
          <a:lstStyle/>
          <a:p>
            <a:fld id="{D57F1E4F-1CFF-5643-939E-217C01CDF565}" type="slidenum">
              <a:rPr lang="en-US" smtClean="0"/>
              <a:pPr/>
              <a:t>6</a:t>
            </a:fld>
            <a:endParaRPr lang="en-US" dirty="0"/>
          </a:p>
        </p:txBody>
      </p:sp>
    </p:spTree>
    <p:extLst>
      <p:ext uri="{BB962C8B-B14F-4D97-AF65-F5344CB8AC3E}">
        <p14:creationId xmlns:p14="http://schemas.microsoft.com/office/powerpoint/2010/main" val="412248081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9BAD3F6-B079-4F00-A17E-D8609EC1C783}"/>
              </a:ext>
            </a:extLst>
          </p:cNvPr>
          <p:cNvSpPr>
            <a:spLocks noGrp="1"/>
          </p:cNvSpPr>
          <p:nvPr>
            <p:ph idx="1"/>
          </p:nvPr>
        </p:nvSpPr>
        <p:spPr>
          <a:xfrm>
            <a:off x="1861424" y="259298"/>
            <a:ext cx="10011028" cy="6208776"/>
          </a:xfrm>
        </p:spPr>
        <p:txBody>
          <a:bodyPr>
            <a:normAutofit lnSpcReduction="10000"/>
          </a:bodyPr>
          <a:lstStyle/>
          <a:p>
            <a:pPr marL="0" indent="0">
              <a:buNone/>
            </a:pPr>
            <a:endParaRPr lang="en-IN" sz="2000" dirty="0">
              <a:latin typeface="Arial Black" panose="020B0A04020102020204" pitchFamily="34" charset="0"/>
            </a:endParaRPr>
          </a:p>
          <a:p>
            <a:pPr marL="0" indent="0">
              <a:buNone/>
            </a:pPr>
            <a:r>
              <a:rPr lang="en-IN" sz="2800" dirty="0" smtClean="0">
                <a:latin typeface="Arial Black" panose="020B0A04020102020204" pitchFamily="34" charset="0"/>
              </a:rPr>
              <a:t>METHOD </a:t>
            </a:r>
            <a:r>
              <a:rPr lang="en-IN" sz="2800" dirty="0">
                <a:latin typeface="Arial Black" panose="020B0A04020102020204" pitchFamily="34" charset="0"/>
              </a:rPr>
              <a:t>OF </a:t>
            </a:r>
            <a:r>
              <a:rPr lang="en-IN" sz="2800" dirty="0" smtClean="0">
                <a:latin typeface="Arial Black" panose="020B0A04020102020204" pitchFamily="34" charset="0"/>
              </a:rPr>
              <a:t>BIOASSAY </a:t>
            </a:r>
            <a:endParaRPr lang="en-IN" sz="2800" dirty="0">
              <a:latin typeface="Arial Black" panose="020B0A04020102020204" pitchFamily="34" charset="0"/>
            </a:endParaRPr>
          </a:p>
          <a:p>
            <a:pPr marL="457200" indent="-457200">
              <a:buFont typeface="+mj-lt"/>
              <a:buAutoNum type="arabicPeriod"/>
            </a:pPr>
            <a:r>
              <a:rPr lang="en-IN" sz="2800" dirty="0">
                <a:latin typeface="Arial Black" panose="020B0A04020102020204" pitchFamily="34" charset="0"/>
              </a:rPr>
              <a:t>QUANTAL </a:t>
            </a:r>
          </a:p>
          <a:p>
            <a:pPr marL="457200" indent="-457200">
              <a:buFont typeface="+mj-lt"/>
              <a:buAutoNum type="arabicPeriod"/>
            </a:pPr>
            <a:r>
              <a:rPr lang="en-IN" sz="2800" dirty="0">
                <a:latin typeface="Arial Black" panose="020B0A04020102020204" pitchFamily="34" charset="0"/>
              </a:rPr>
              <a:t>GRADED </a:t>
            </a:r>
          </a:p>
          <a:p>
            <a:pPr marL="0" indent="0">
              <a:buNone/>
            </a:pPr>
            <a:endParaRPr lang="en-IN" sz="2800" dirty="0">
              <a:latin typeface="Arial Black" panose="020B0A04020102020204" pitchFamily="34" charset="0"/>
            </a:endParaRPr>
          </a:p>
          <a:p>
            <a:pPr marL="0" indent="0">
              <a:buNone/>
            </a:pPr>
            <a:r>
              <a:rPr lang="en-IN" sz="2800" dirty="0">
                <a:latin typeface="Arial Black" panose="020B0A04020102020204" pitchFamily="34" charset="0"/>
              </a:rPr>
              <a:t>QUNTAL </a:t>
            </a:r>
            <a:r>
              <a:rPr lang="en-IN" sz="2800" dirty="0" smtClean="0">
                <a:latin typeface="Arial Black" panose="020B0A04020102020204" pitchFamily="34" charset="0"/>
              </a:rPr>
              <a:t>BIOASSAY </a:t>
            </a:r>
            <a:r>
              <a:rPr lang="en-IN" sz="2800" dirty="0">
                <a:latin typeface="Arial Black" panose="020B0A04020102020204" pitchFamily="34" charset="0"/>
              </a:rPr>
              <a:t>: </a:t>
            </a:r>
            <a:r>
              <a:rPr lang="en-IN" sz="2800" dirty="0">
                <a:latin typeface="Arial" panose="020B0604020202020204" pitchFamily="34" charset="0"/>
                <a:cs typeface="Arial" panose="020B0604020202020204" pitchFamily="34" charset="0"/>
              </a:rPr>
              <a:t> In this the response is in the from all or none i.e. Either no response or maximum response.</a:t>
            </a:r>
          </a:p>
          <a:p>
            <a:pPr marL="0" indent="0">
              <a:buNone/>
            </a:pPr>
            <a:r>
              <a:rPr lang="en-IN" sz="2800" dirty="0">
                <a:latin typeface="Arial" panose="020B0604020202020204" pitchFamily="34" charset="0"/>
                <a:cs typeface="Arial" panose="020B0604020202020204" pitchFamily="34" charset="0"/>
              </a:rPr>
              <a:t>Drug producing quantal effect can be bioassay by end point method.</a:t>
            </a:r>
          </a:p>
          <a:p>
            <a:pPr marL="0" indent="0">
              <a:buNone/>
            </a:pPr>
            <a:endParaRPr lang="en-IN" sz="2800" dirty="0">
              <a:latin typeface="Arial" panose="020B0604020202020204" pitchFamily="34" charset="0"/>
              <a:cs typeface="Arial" panose="020B0604020202020204" pitchFamily="34" charset="0"/>
            </a:endParaRPr>
          </a:p>
          <a:p>
            <a:pPr marL="0" indent="0">
              <a:buNone/>
            </a:pPr>
            <a:r>
              <a:rPr lang="en-IN" sz="2800" dirty="0">
                <a:latin typeface="Arial Black" panose="020B0A04020102020204" pitchFamily="34" charset="0"/>
              </a:rPr>
              <a:t>GRADED </a:t>
            </a:r>
            <a:r>
              <a:rPr lang="en-IN" sz="2800" dirty="0" smtClean="0">
                <a:latin typeface="Arial Black" panose="020B0A04020102020204" pitchFamily="34" charset="0"/>
              </a:rPr>
              <a:t>BIOASSAY </a:t>
            </a:r>
            <a:r>
              <a:rPr lang="en-IN" sz="2800" dirty="0">
                <a:latin typeface="Arial Black" panose="020B0A04020102020204" pitchFamily="34" charset="0"/>
              </a:rPr>
              <a:t>: </a:t>
            </a:r>
            <a:r>
              <a:rPr lang="en-IN" sz="2800" dirty="0">
                <a:latin typeface="Arial" panose="020B0604020202020204" pitchFamily="34" charset="0"/>
                <a:cs typeface="Arial" panose="020B0604020202020204" pitchFamily="34" charset="0"/>
              </a:rPr>
              <a:t>Response is proportional to the dose and response may lie between n</a:t>
            </a:r>
            <a:r>
              <a:rPr lang="en-IN" sz="2500" dirty="0">
                <a:latin typeface="Arial" panose="020B0604020202020204" pitchFamily="34" charset="0"/>
                <a:cs typeface="Arial" panose="020B0604020202020204" pitchFamily="34" charset="0"/>
              </a:rPr>
              <a:t>umber response and the maximum response.</a:t>
            </a:r>
            <a:endParaRPr lang="en-IN" sz="2500" dirty="0">
              <a:latin typeface="Arial Black" panose="020B0A04020102020204" pitchFamily="34" charset="0"/>
            </a:endParaRPr>
          </a:p>
        </p:txBody>
      </p:sp>
      <p:sp>
        <p:nvSpPr>
          <p:cNvPr id="2" name="Slide Number Placeholder 1">
            <a:extLst>
              <a:ext uri="{FF2B5EF4-FFF2-40B4-BE49-F238E27FC236}">
                <a16:creationId xmlns:a16="http://schemas.microsoft.com/office/drawing/2014/main" id="{2F237E56-B9CE-4B59-877F-08CD3AEFFFF8}"/>
              </a:ext>
            </a:extLst>
          </p:cNvPr>
          <p:cNvSpPr>
            <a:spLocks noGrp="1"/>
          </p:cNvSpPr>
          <p:nvPr>
            <p:ph type="sldNum" sz="quarter" idx="12"/>
          </p:nvPr>
        </p:nvSpPr>
        <p:spPr/>
        <p:txBody>
          <a:bodyPr/>
          <a:lstStyle/>
          <a:p>
            <a:fld id="{D57F1E4F-1CFF-5643-939E-217C01CDF565}" type="slidenum">
              <a:rPr lang="en-US" smtClean="0"/>
              <a:pPr/>
              <a:t>7</a:t>
            </a:fld>
            <a:endParaRPr lang="en-US" dirty="0"/>
          </a:p>
        </p:txBody>
      </p:sp>
    </p:spTree>
    <p:extLst>
      <p:ext uri="{BB962C8B-B14F-4D97-AF65-F5344CB8AC3E}">
        <p14:creationId xmlns:p14="http://schemas.microsoft.com/office/powerpoint/2010/main" val="315452362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775DC2F-8D45-4EBF-9240-3622CA81B281}"/>
              </a:ext>
            </a:extLst>
          </p:cNvPr>
          <p:cNvSpPr>
            <a:spLocks noGrp="1"/>
          </p:cNvSpPr>
          <p:nvPr>
            <p:ph idx="1"/>
          </p:nvPr>
        </p:nvSpPr>
        <p:spPr>
          <a:xfrm>
            <a:off x="2150672" y="307724"/>
            <a:ext cx="9736527" cy="6391656"/>
          </a:xfrm>
        </p:spPr>
        <p:txBody>
          <a:bodyPr/>
          <a:lstStyle/>
          <a:p>
            <a:pPr marL="0" indent="0">
              <a:buNone/>
            </a:pPr>
            <a:endParaRPr lang="en-IN" dirty="0"/>
          </a:p>
          <a:p>
            <a:pPr marL="0" indent="0">
              <a:buNone/>
            </a:pPr>
            <a:r>
              <a:rPr lang="en-IN" sz="3200" dirty="0" smtClean="0">
                <a:latin typeface="Arial Black" panose="020B0A04020102020204" pitchFamily="34" charset="0"/>
              </a:rPr>
              <a:t>Graded bioassay Types: </a:t>
            </a:r>
            <a:endParaRPr lang="en-IN" sz="3200" dirty="0">
              <a:latin typeface="Arial Black" panose="020B0A04020102020204" pitchFamily="34" charset="0"/>
            </a:endParaRPr>
          </a:p>
          <a:p>
            <a:pPr>
              <a:buFont typeface="+mj-lt"/>
              <a:buAutoNum type="alphaLcPeriod"/>
            </a:pPr>
            <a:r>
              <a:rPr lang="en-IN" sz="3200" dirty="0" smtClean="0">
                <a:latin typeface="Arial Black" panose="020B0A04020102020204" pitchFamily="34" charset="0"/>
                <a:cs typeface="Arial" panose="020B0604020202020204" pitchFamily="34" charset="0"/>
              </a:rPr>
              <a:t>Graphical or Interpolation Bioassay</a:t>
            </a:r>
          </a:p>
          <a:p>
            <a:pPr>
              <a:buFont typeface="+mj-lt"/>
              <a:buAutoNum type="alphaLcPeriod"/>
            </a:pPr>
            <a:r>
              <a:rPr lang="en-IN" sz="3200" dirty="0" smtClean="0">
                <a:latin typeface="Arial Black" panose="020B0A04020102020204" pitchFamily="34" charset="0"/>
                <a:cs typeface="Arial" panose="020B0604020202020204" pitchFamily="34" charset="0"/>
              </a:rPr>
              <a:t>Matching Point Bioassay</a:t>
            </a:r>
          </a:p>
          <a:p>
            <a:pPr>
              <a:buFont typeface="+mj-lt"/>
              <a:buAutoNum type="alphaLcPeriod"/>
            </a:pPr>
            <a:r>
              <a:rPr lang="en-IN" sz="3200" dirty="0" smtClean="0">
                <a:latin typeface="Arial Black" panose="020B0A04020102020204" pitchFamily="34" charset="0"/>
                <a:cs typeface="Arial" panose="020B0604020202020204" pitchFamily="34" charset="0"/>
              </a:rPr>
              <a:t>Bracketing method / direct method </a:t>
            </a:r>
            <a:endParaRPr lang="en-IN" sz="3200" dirty="0">
              <a:latin typeface="Arial Black" panose="020B0A04020102020204" pitchFamily="34" charset="0"/>
              <a:cs typeface="Arial" panose="020B0604020202020204" pitchFamily="34" charset="0"/>
            </a:endParaRPr>
          </a:p>
          <a:p>
            <a:pPr>
              <a:buFont typeface="+mj-lt"/>
              <a:buAutoNum type="alphaLcPeriod"/>
            </a:pPr>
            <a:r>
              <a:rPr lang="en-IN" sz="3200" dirty="0">
                <a:latin typeface="Arial Black" panose="020B0A04020102020204" pitchFamily="34" charset="0"/>
                <a:cs typeface="Arial" panose="020B0604020202020204" pitchFamily="34" charset="0"/>
              </a:rPr>
              <a:t>Multiple point assays</a:t>
            </a:r>
          </a:p>
          <a:p>
            <a:pPr lvl="1">
              <a:buFont typeface="Arial" panose="020B0604020202020204" pitchFamily="34" charset="0"/>
              <a:buChar char="•"/>
            </a:pPr>
            <a:r>
              <a:rPr lang="en-IN" sz="3200" dirty="0">
                <a:latin typeface="Arial" panose="020B0604020202020204" pitchFamily="34" charset="0"/>
                <a:cs typeface="Arial" panose="020B0604020202020204" pitchFamily="34" charset="0"/>
              </a:rPr>
              <a:t>Three point </a:t>
            </a:r>
          </a:p>
          <a:p>
            <a:pPr lvl="1">
              <a:buFont typeface="Arial" panose="020B0604020202020204" pitchFamily="34" charset="0"/>
              <a:buChar char="•"/>
            </a:pPr>
            <a:r>
              <a:rPr lang="en-IN" sz="3200" dirty="0">
                <a:latin typeface="Arial" panose="020B0604020202020204" pitchFamily="34" charset="0"/>
                <a:cs typeface="Arial" panose="020B0604020202020204" pitchFamily="34" charset="0"/>
              </a:rPr>
              <a:t>Four point </a:t>
            </a:r>
          </a:p>
          <a:p>
            <a:pPr lvl="1">
              <a:buFont typeface="Arial" panose="020B0604020202020204" pitchFamily="34" charset="0"/>
              <a:buChar char="•"/>
            </a:pPr>
            <a:r>
              <a:rPr lang="en-IN" sz="3200" dirty="0">
                <a:latin typeface="Arial" panose="020B0604020202020204" pitchFamily="34" charset="0"/>
                <a:cs typeface="Arial" panose="020B0604020202020204" pitchFamily="34" charset="0"/>
              </a:rPr>
              <a:t>Six point   </a:t>
            </a:r>
          </a:p>
          <a:p>
            <a:pPr marL="457200" lvl="1" indent="0">
              <a:buNone/>
            </a:pPr>
            <a:r>
              <a:rPr lang="en-IN" sz="2800" dirty="0">
                <a:latin typeface="Arial" panose="020B0604020202020204" pitchFamily="34" charset="0"/>
                <a:cs typeface="Arial" panose="020B0604020202020204" pitchFamily="34" charset="0"/>
              </a:rPr>
              <a:t>                                                                                                                                                      </a:t>
            </a:r>
          </a:p>
        </p:txBody>
      </p:sp>
      <p:sp>
        <p:nvSpPr>
          <p:cNvPr id="2" name="Slide Number Placeholder 1">
            <a:extLst>
              <a:ext uri="{FF2B5EF4-FFF2-40B4-BE49-F238E27FC236}">
                <a16:creationId xmlns:a16="http://schemas.microsoft.com/office/drawing/2014/main" id="{BCA220A1-D1EA-4B8A-BA40-E6A779ECBBBD}"/>
              </a:ext>
            </a:extLst>
          </p:cNvPr>
          <p:cNvSpPr>
            <a:spLocks noGrp="1"/>
          </p:cNvSpPr>
          <p:nvPr>
            <p:ph type="sldNum" sz="quarter" idx="12"/>
          </p:nvPr>
        </p:nvSpPr>
        <p:spPr/>
        <p:txBody>
          <a:bodyPr/>
          <a:lstStyle/>
          <a:p>
            <a:fld id="{D57F1E4F-1CFF-5643-939E-217C01CDF565}" type="slidenum">
              <a:rPr lang="en-US" smtClean="0"/>
              <a:pPr/>
              <a:t>8</a:t>
            </a:fld>
            <a:endParaRPr lang="en-US" dirty="0"/>
          </a:p>
        </p:txBody>
      </p:sp>
    </p:spTree>
    <p:extLst>
      <p:ext uri="{BB962C8B-B14F-4D97-AF65-F5344CB8AC3E}">
        <p14:creationId xmlns:p14="http://schemas.microsoft.com/office/powerpoint/2010/main" val="284732673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78177" y="240652"/>
            <a:ext cx="7096765" cy="482019"/>
          </a:xfrm>
        </p:spPr>
        <p:txBody>
          <a:bodyPr>
            <a:normAutofit fontScale="90000"/>
          </a:bodyPr>
          <a:lstStyle/>
          <a:p>
            <a:r>
              <a:rPr lang="en-IN" dirty="0" smtClean="0">
                <a:solidFill>
                  <a:schemeClr val="tx1"/>
                </a:solidFill>
                <a:latin typeface="Arial Black" panose="020B0A04020102020204" pitchFamily="34" charset="0"/>
                <a:cs typeface="Arial" panose="020B0604020202020204" pitchFamily="34" charset="0"/>
              </a:rPr>
              <a:t>GRAPHICAL / INTERPOLATION </a:t>
            </a:r>
            <a:br>
              <a:rPr lang="en-IN" dirty="0" smtClean="0">
                <a:solidFill>
                  <a:schemeClr val="tx1"/>
                </a:solidFill>
                <a:latin typeface="Arial Black" panose="020B0A04020102020204" pitchFamily="34" charset="0"/>
                <a:cs typeface="Arial" panose="020B0604020202020204" pitchFamily="34" charset="0"/>
              </a:rPr>
            </a:br>
            <a:endParaRPr lang="en-US" dirty="0">
              <a:solidFill>
                <a:schemeClr val="tx1"/>
              </a:solidFill>
            </a:endParaRPr>
          </a:p>
        </p:txBody>
      </p:sp>
      <p:sp>
        <p:nvSpPr>
          <p:cNvPr id="3" name="Content Placeholder 2"/>
          <p:cNvSpPr>
            <a:spLocks noGrp="1"/>
          </p:cNvSpPr>
          <p:nvPr>
            <p:ph idx="1"/>
          </p:nvPr>
        </p:nvSpPr>
        <p:spPr>
          <a:xfrm>
            <a:off x="1519084" y="806244"/>
            <a:ext cx="10672916" cy="1686233"/>
          </a:xfrm>
        </p:spPr>
        <p:txBody>
          <a:bodyPr/>
          <a:lstStyle/>
          <a:p>
            <a:pPr>
              <a:buFont typeface="Arial" panose="020B0604020202020204" pitchFamily="34" charset="0"/>
              <a:buChar char="•"/>
            </a:pPr>
            <a:r>
              <a:rPr lang="en-IN" sz="2800" dirty="0" smtClean="0">
                <a:latin typeface="Arial" panose="020B0604020202020204" pitchFamily="34" charset="0"/>
                <a:cs typeface="Arial" panose="020B0604020202020204" pitchFamily="34" charset="0"/>
              </a:rPr>
              <a:t>A log dose response curve is plotted with the standard an a simple graph paper or semi-log paper.</a:t>
            </a:r>
          </a:p>
          <a:p>
            <a:pPr>
              <a:buFont typeface="Arial" panose="020B0604020202020204" pitchFamily="34" charset="0"/>
              <a:buChar char="•"/>
            </a:pPr>
            <a:r>
              <a:rPr lang="en-IN" sz="2800" dirty="0" smtClean="0">
                <a:latin typeface="Arial" panose="020B0604020202020204" pitchFamily="34" charset="0"/>
                <a:cs typeface="Arial" panose="020B0604020202020204" pitchFamily="34" charset="0"/>
              </a:rPr>
              <a:t>The concentration of the test is then read form the graph.</a:t>
            </a:r>
          </a:p>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smtClean="0"/>
              <a:pPr/>
              <a:t>9</a:t>
            </a:fld>
            <a:endParaRPr lang="en-US" dirty="0"/>
          </a:p>
        </p:txBody>
      </p:sp>
      <p:pic>
        <p:nvPicPr>
          <p:cNvPr id="1028" name="Picture 4" descr="Bioassays praveen tk"/>
          <p:cNvPicPr>
            <a:picLocks noChangeAspect="1" noChangeArrowheads="1"/>
          </p:cNvPicPr>
          <p:nvPr/>
        </p:nvPicPr>
        <p:blipFill>
          <a:blip r:embed="rId2"/>
          <a:srcRect/>
          <a:stretch>
            <a:fillRect/>
          </a:stretch>
        </p:blipFill>
        <p:spPr bwMode="auto">
          <a:xfrm>
            <a:off x="235974" y="2330245"/>
            <a:ext cx="11956026" cy="4527755"/>
          </a:xfrm>
          <a:prstGeom prst="rect">
            <a:avLst/>
          </a:prstGeom>
          <a:noFill/>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Wisp">
  <a:themeElements>
    <a:clrScheme name="Wisp">
      <a:dk1>
        <a:sysClr val="windowText" lastClr="000000"/>
      </a:dk1>
      <a:lt1>
        <a:sysClr val="window" lastClr="FFFFFF"/>
      </a:lt1>
      <a:dk2>
        <a:srgbClr val="2E5369"/>
      </a:dk2>
      <a:lt2>
        <a:srgbClr val="CFE2E7"/>
      </a:lt2>
      <a:accent1>
        <a:srgbClr val="353535"/>
      </a:accent1>
      <a:accent2>
        <a:srgbClr val="31B4E6"/>
      </a:accent2>
      <a:accent3>
        <a:srgbClr val="265991"/>
      </a:accent3>
      <a:accent4>
        <a:srgbClr val="7E40CC"/>
      </a:accent4>
      <a:accent5>
        <a:srgbClr val="B927E9"/>
      </a:accent5>
      <a:accent6>
        <a:srgbClr val="E833BF"/>
      </a:accent6>
      <a:hlink>
        <a:srgbClr val="2DA0F1"/>
      </a:hlink>
      <a:folHlink>
        <a:srgbClr val="7ED1E6"/>
      </a:folHlink>
    </a:clrScheme>
    <a:fontScheme name="Wisp">
      <a:maj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4F34B87B-9C7A-41AE-A6CB-48536223DFF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Wisp</Template>
  <TotalTime>790</TotalTime>
  <Words>3635</Words>
  <Application>Microsoft Office PowerPoint</Application>
  <PresentationFormat>Widescreen</PresentationFormat>
  <Paragraphs>392</Paragraphs>
  <Slides>50</Slides>
  <Notes>1</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50</vt:i4>
      </vt:variant>
    </vt:vector>
  </HeadingPairs>
  <TitlesOfParts>
    <vt:vector size="58" baseType="lpstr">
      <vt:lpstr>Arial</vt:lpstr>
      <vt:lpstr>Arial Black</vt:lpstr>
      <vt:lpstr>Calibri</vt:lpstr>
      <vt:lpstr>Century Gothic</vt:lpstr>
      <vt:lpstr>Times New Roman</vt:lpstr>
      <vt:lpstr>Wingdings</vt:lpstr>
      <vt:lpstr>Wingdings 3</vt:lpstr>
      <vt:lpstr>Wisp</vt:lpstr>
      <vt:lpstr>PowerPoint Presentation</vt:lpstr>
      <vt:lpstr>PowerPoint Presentation</vt:lpstr>
      <vt:lpstr>                     BIOASSAY</vt:lpstr>
      <vt:lpstr>PowerPoint Presentation</vt:lpstr>
      <vt:lpstr>PowerPoint Presentation</vt:lpstr>
      <vt:lpstr>PowerPoint Presentation</vt:lpstr>
      <vt:lpstr>PowerPoint Presentation</vt:lpstr>
      <vt:lpstr>PowerPoint Presentation</vt:lpstr>
      <vt:lpstr>GRAPHICAL / INTERPOLATION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BIOASSY</dc:title>
  <dc:creator>prajaktatanpure@outlook.com</dc:creator>
  <cp:lastModifiedBy>admin5</cp:lastModifiedBy>
  <cp:revision>96</cp:revision>
  <dcterms:created xsi:type="dcterms:W3CDTF">2020-06-11T13:51:56Z</dcterms:created>
  <dcterms:modified xsi:type="dcterms:W3CDTF">2021-01-30T10:37:58Z</dcterms:modified>
</cp:coreProperties>
</file>